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4"/>
  </p:notesMasterIdLst>
  <p:sldIdLst>
    <p:sldId id="267" r:id="rId2"/>
    <p:sldId id="257" r:id="rId3"/>
    <p:sldId id="278" r:id="rId4"/>
    <p:sldId id="259" r:id="rId5"/>
    <p:sldId id="265" r:id="rId6"/>
    <p:sldId id="268" r:id="rId7"/>
    <p:sldId id="269" r:id="rId8"/>
    <p:sldId id="273" r:id="rId9"/>
    <p:sldId id="270" r:id="rId10"/>
    <p:sldId id="272" r:id="rId11"/>
    <p:sldId id="276"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Rose Kunkle" initials="ERK" lastIdx="21" clrIdx="0">
    <p:extLst>
      <p:ext uri="{19B8F6BF-5375-455C-9EA6-DF929625EA0E}">
        <p15:presenceInfo xmlns:p15="http://schemas.microsoft.com/office/powerpoint/2012/main" userId="Emily Rose Kunkle" providerId="None"/>
      </p:ext>
    </p:extLst>
  </p:cmAuthor>
  <p:cmAuthor id="2" name="Emily Rose Kunkle" initials="ERK [2]" lastIdx="2" clrIdx="1">
    <p:extLst>
      <p:ext uri="{19B8F6BF-5375-455C-9EA6-DF929625EA0E}">
        <p15:presenceInfo xmlns:p15="http://schemas.microsoft.com/office/powerpoint/2012/main" userId="S-1-5-21-20713206-1263413069-421607344-1627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63" autoAdjust="0"/>
    <p:restoredTop sz="94250" autoAdjust="0"/>
  </p:normalViewPr>
  <p:slideViewPr>
    <p:cSldViewPr snapToGrid="0">
      <p:cViewPr varScale="1">
        <p:scale>
          <a:sx n="68" d="100"/>
          <a:sy n="68" d="100"/>
        </p:scale>
        <p:origin x="64" y="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604"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06T17:05:21.798" idx="2">
    <p:pos x="7680" y="0"/>
    <p:text>State name, read entire title of project.</p:text>
    <p:extLst>
      <p:ext uri="{C676402C-5697-4E1C-873F-D02D1690AC5C}">
        <p15:threadingInfo xmlns:p15="http://schemas.microsoft.com/office/powerpoint/2012/main" timeZoneBias="480"/>
      </p:ext>
    </p:extLst>
  </p:cm>
  <p:cm authorId="1" dt="2020-03-06T17:05:39.451" idx="3">
    <p:pos x="10" y="10"/>
    <p:text>Define fossilized, rootless system</p:text>
    <p:extLst>
      <p:ext uri="{C676402C-5697-4E1C-873F-D02D1690AC5C}">
        <p15:threadingInfo xmlns:p15="http://schemas.microsoft.com/office/powerpoint/2012/main" timeZoneBias="480"/>
      </p:ext>
    </p:extLst>
  </p:cm>
  <p:cm authorId="1" dt="2020-03-06T17:05:50.147" idx="4">
    <p:pos x="106" y="106"/>
    <p:text>This is a picture of my field area showing the remains of the fossilized rootless hydrothermal system. These teepee structures are a result of erosion around the fossilized structures that are the focus of my study.</p:text>
    <p:extLst>
      <p:ext uri="{C676402C-5697-4E1C-873F-D02D1690AC5C}">
        <p15:threadingInfo xmlns:p15="http://schemas.microsoft.com/office/powerpoint/2012/main" timeZoneBias="480"/>
      </p:ext>
    </p:extLst>
  </p:cm>
  <p:cm authorId="1" dt="2020-03-06T17:06:43.135" idx="5">
    <p:pos x="202" y="202"/>
    <p:text>White van in the back for scale</p:text>
    <p:extLst>
      <p:ext uri="{C676402C-5697-4E1C-873F-D02D1690AC5C}">
        <p15:threadingInfo xmlns:p15="http://schemas.microsoft.com/office/powerpoint/2012/main" timeZoneBias="4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03-06T17:20:28.986" idx="18">
    <p:pos x="10" y="10"/>
    <p:text>As of now I am not yet done processing the drone data. It takes about 24 hours of processing to make a DEM in agisoft.</p:text>
    <p:extLst>
      <p:ext uri="{C676402C-5697-4E1C-873F-D02D1690AC5C}">
        <p15:threadingInfo xmlns:p15="http://schemas.microsoft.com/office/powerpoint/2012/main" timeZoneBias="480"/>
      </p:ext>
    </p:extLst>
  </p:cm>
  <p:cm authorId="1" dt="2020-03-06T17:21:23.051" idx="20">
    <p:pos x="7027" y="181"/>
    <p:text>So whats next is I have to figure out a wa to extract the volumes of these cemented forms from the DEM and put that into this equatio here. Basically we need to know the percent that is cemented form x the percent that is calcite (from the thin sections) and then from there figure out how much calcite is percipitated from how much water to figure out how much water wa there initially.</p:text>
    <p:extLst>
      <p:ext uri="{C676402C-5697-4E1C-873F-D02D1690AC5C}">
        <p15:threadingInfo xmlns:p15="http://schemas.microsoft.com/office/powerpoint/2012/main" timeZoneBias="4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03-06T17:22:53.165" idx="21">
    <p:pos x="10" y="10"/>
    <p:text>Thank you for listening to my presentation!</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3-03T16:52:02.746" idx="2">
    <p:pos x="10" y="10"/>
    <p:text>A chemically distinct volcano erupting basalts, volcanic domes, and 7 members of pyroclastic flows, the Ttt being one member</p:text>
    <p:extLst>
      <p:ext uri="{C676402C-5697-4E1C-873F-D02D1690AC5C}">
        <p15:threadingInfo xmlns:p15="http://schemas.microsoft.com/office/powerpoint/2012/main" timeZoneBias="420"/>
      </p:ext>
    </p:extLst>
  </p:cm>
  <p:cm authorId="1" dt="2020-03-06T17:07:13.092" idx="6">
    <p:pos x="106" y="106"/>
    <p:text>Orient the audience, map of tectonic provinces of AZ the colorado plateau, transition zonem and extensional basin and range, this box designates the Verde Valley which is blown up in the next image.</p:text>
    <p:extLst>
      <p:ext uri="{C676402C-5697-4E1C-873F-D02D1690AC5C}">
        <p15:threadingInfo xmlns:p15="http://schemas.microsoft.com/office/powerpoint/2012/main" timeZoneBias="480"/>
      </p:ext>
    </p:extLst>
  </p:cm>
  <p:cm authorId="1" dt="2020-03-06T17:07:59.589" idx="7">
    <p:pos x="202" y="202"/>
    <p:text>This is the Verde Fault which is extending the valley farther, and the Verde River and ancestral verde river which is the oldest perennial stream in AZ-24 Ma old. It runs into the the Hackberry or HMVC. The HMVC is a chemicalley... The 7 members of pyroclastic flows called the Towel Creek Tuff can be found in the cotton wood sub basin, my field area marked by this red star.</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3-06T17:10:54.712" idx="8">
    <p:pos x="10" y="10"/>
    <p:text>What is a pyroclastic flow?</p:text>
    <p:extLst>
      <p:ext uri="{C676402C-5697-4E1C-873F-D02D1690AC5C}">
        <p15:threadingInfo xmlns:p15="http://schemas.microsoft.com/office/powerpoint/2012/main" timeZoneBias="480"/>
      </p:ext>
    </p:extLst>
  </p:cm>
  <p:cm authorId="1" dt="2020-03-06T17:11:03.230" idx="9">
    <p:pos x="106" y="106"/>
    <p:text>A pyroclastic flow deposit is called a "tuff" as in the Towel Creek tuff.</p:text>
    <p:extLst>
      <p:ext uri="{C676402C-5697-4E1C-873F-D02D1690AC5C}">
        <p15:threadingInfo xmlns:p15="http://schemas.microsoft.com/office/powerpoint/2012/main" timeZoneBias="480"/>
      </p:ext>
    </p:extLst>
  </p:cm>
  <p:cm authorId="1" dt="2020-03-06T17:11:22.838" idx="10">
    <p:pos x="202" y="202"/>
    <p:text>This is kind of what a P. flow looks like, this is my field area now, an eroded pyroclastic flow, and inside these teepees are the fossilized structures I was talking about, the focus of my study. There are thousands of these in the field area and I want to know how they formed and why!</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2-04T16:43:40.786" idx="1">
    <p:pos x="10" y="10"/>
    <p:text>Of course, as it usually goes with research projects, we did not get to or need to answer all of these questions.</p:text>
    <p:extLst>
      <p:ext uri="{C676402C-5697-4E1C-873F-D02D1690AC5C}">
        <p15:threadingInfo xmlns:p15="http://schemas.microsoft.com/office/powerpoint/2012/main" timeZoneBias="480"/>
      </p:ext>
    </p:extLst>
  </p:cm>
  <p:cm authorId="1" dt="2020-03-06T17:12:20.774" idx="11">
    <p:pos x="106" y="106"/>
    <p:text>Read aloud and extrapolate. ALso mention what depositional environment was there, what that means.</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3-06T17:13:01.257" idx="12">
    <p:pos x="10" y="10"/>
    <p:text>If we can understand the depositional environment in my field area between volcanic material and water then we can understand that depositional setting on other planets which may help in the search for life on other planets.</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3-06T17:14:31.082" idx="13">
    <p:pos x="10" y="10"/>
    <p:text>The reason I want to figure out the volume of these forms is because that piece of information is key to figuring out how much water was there!</p:text>
    <p:extLst>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3-06T17:15:26.118" idx="14">
    <p:pos x="10" y="10"/>
    <p:text>Here is a strat section I did. The y axes shows elevation and meters and the x axes shows grain size. This is one way to describe a rock unit and interpret how it formed based on those observaions. This photo is of the exact outcrop I did a strat section of with my friend Kendall for scale.</p:text>
    <p:extLst>
      <p:ext uri="{C676402C-5697-4E1C-873F-D02D1690AC5C}">
        <p15:threadingInfo xmlns:p15="http://schemas.microsoft.com/office/powerpoint/2012/main" timeZoneBias="4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3-06T17:16:50.214" idx="15">
    <p:pos x="10" y="10"/>
    <p:text>so this is one of the thin sections I made. I cut the rocks with the rock saw and then sent them off to be made in to sections of rock 30 microns thick so I can look at it under a microscope.</p:text>
    <p:extLst>
      <p:ext uri="{C676402C-5697-4E1C-873F-D02D1690AC5C}">
        <p15:threadingInfo xmlns:p15="http://schemas.microsoft.com/office/powerpoint/2012/main" timeZoneBias="480"/>
      </p:ext>
    </p:extLst>
  </p:cm>
  <p:cm authorId="1" dt="2020-03-06T17:17:38.838" idx="16">
    <p:pos x="106" y="106"/>
    <p:text>Here under the microscope you can see the different minerals which tells us the rockscomposition.</p:text>
    <p:extLst>
      <p:ext uri="{C676402C-5697-4E1C-873F-D02D1690AC5C}">
        <p15:threadingInfo xmlns:p15="http://schemas.microsoft.com/office/powerpoint/2012/main" timeZoneBias="4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3-06T17:18:07.384" idx="17">
    <p:pos x="10" y="10"/>
    <p:text>So the drone. The purpose of flying te drone is to capture high resolution imagery of the ground to make into a DEM. We wanted 1/2 cm per pixel so 1 pixel is half a centimeter on the ground, very high resolution! Essentially how it works is you program the drone to fly a flight. The drone captures about 700 photos per flight that over lap by 75%. The photos are tied to GPS locations which are these little targets on the ground. SO essentially you take the drone out to the field, lay down targets, and it basically flys its self. SHow video. so thats how that workds!</p:text>
    <p:extLst>
      <p:ext uri="{C676402C-5697-4E1C-873F-D02D1690AC5C}">
        <p15:threadingInfo xmlns:p15="http://schemas.microsoft.com/office/powerpoint/2012/main" timeZoneBias="480"/>
      </p:ext>
    </p:extLst>
  </p:cm>
  <p:cm authorId="1" dt="2020-03-06T17:21:05.581" idx="19">
    <p:pos x="106" y="106"/>
    <p:text>PUt the photos into a program called Agisoft to make the DEM</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263B7F-9632-40FC-AD05-1BC5114CAFA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00FA019-1FE3-418C-B2A8-0B246634CE50}">
      <dgm:prSet/>
      <dgm:spPr/>
      <dgm:t>
        <a:bodyPr/>
        <a:lstStyle/>
        <a:p>
          <a:r>
            <a:rPr lang="en-US" dirty="0">
              <a:latin typeface="+mn-lt"/>
              <a:cs typeface="Arial" panose="020B0604020202020204" pitchFamily="34" charset="0"/>
            </a:rPr>
            <a:t>What is the specific origin of the cemented tuff forms? </a:t>
          </a:r>
        </a:p>
      </dgm:t>
    </dgm:pt>
    <dgm:pt modelId="{517B5EB6-9185-4160-9E44-6A0C8E2921B9}" type="parTrans" cxnId="{9B29347D-EB41-440B-9969-9E873C731CD3}">
      <dgm:prSet/>
      <dgm:spPr/>
      <dgm:t>
        <a:bodyPr/>
        <a:lstStyle/>
        <a:p>
          <a:endParaRPr lang="en-US"/>
        </a:p>
      </dgm:t>
    </dgm:pt>
    <dgm:pt modelId="{5093D5AF-670F-4187-BECA-7CC71C5A2118}" type="sibTrans" cxnId="{9B29347D-EB41-440B-9969-9E873C731CD3}">
      <dgm:prSet/>
      <dgm:spPr/>
      <dgm:t>
        <a:bodyPr/>
        <a:lstStyle/>
        <a:p>
          <a:endParaRPr lang="en-US"/>
        </a:p>
      </dgm:t>
    </dgm:pt>
    <dgm:pt modelId="{E3B172F0-B159-4298-B5B6-707F15AFC752}">
      <dgm:prSet/>
      <dgm:spPr/>
      <dgm:t>
        <a:bodyPr/>
        <a:lstStyle/>
        <a:p>
          <a:r>
            <a:rPr lang="en-US" dirty="0">
              <a:latin typeface="+mn-lt"/>
              <a:cs typeface="Arial" panose="020B0604020202020204" pitchFamily="34" charset="0"/>
            </a:rPr>
            <a:t>How much water was present?  </a:t>
          </a:r>
        </a:p>
      </dgm:t>
    </dgm:pt>
    <dgm:pt modelId="{4A1D3518-48EA-45D8-B27F-51C9BF6BD340}" type="parTrans" cxnId="{193B61F3-C899-4E8C-8AE0-A7C09FAA2FB0}">
      <dgm:prSet/>
      <dgm:spPr/>
      <dgm:t>
        <a:bodyPr/>
        <a:lstStyle/>
        <a:p>
          <a:endParaRPr lang="en-US"/>
        </a:p>
      </dgm:t>
    </dgm:pt>
    <dgm:pt modelId="{1CC16632-48E0-477E-AE63-849DD8E33C4A}" type="sibTrans" cxnId="{193B61F3-C899-4E8C-8AE0-A7C09FAA2FB0}">
      <dgm:prSet/>
      <dgm:spPr/>
      <dgm:t>
        <a:bodyPr/>
        <a:lstStyle/>
        <a:p>
          <a:endParaRPr lang="en-US"/>
        </a:p>
      </dgm:t>
    </dgm:pt>
    <dgm:pt modelId="{C07C4BE4-70F2-46BF-B29A-896FC19C72FD}">
      <dgm:prSet/>
      <dgm:spPr/>
      <dgm:t>
        <a:bodyPr/>
        <a:lstStyle/>
        <a:p>
          <a:r>
            <a:rPr lang="en-US" dirty="0">
              <a:latin typeface="+mn-lt"/>
              <a:cs typeface="Arial" panose="020B0604020202020204" pitchFamily="34" charset="0"/>
            </a:rPr>
            <a:t>What are the physical laws that govern their shape? </a:t>
          </a:r>
        </a:p>
      </dgm:t>
    </dgm:pt>
    <dgm:pt modelId="{9BEB8117-C4DF-425E-991A-476907F2D702}" type="parTrans" cxnId="{71D8F6C1-09EE-4737-853B-3CBBDF694702}">
      <dgm:prSet/>
      <dgm:spPr/>
      <dgm:t>
        <a:bodyPr/>
        <a:lstStyle/>
        <a:p>
          <a:endParaRPr lang="en-US"/>
        </a:p>
      </dgm:t>
    </dgm:pt>
    <dgm:pt modelId="{085F5EDB-7295-40B7-B867-94A480E32307}" type="sibTrans" cxnId="{71D8F6C1-09EE-4737-853B-3CBBDF694702}">
      <dgm:prSet/>
      <dgm:spPr/>
      <dgm:t>
        <a:bodyPr/>
        <a:lstStyle/>
        <a:p>
          <a:endParaRPr lang="en-US"/>
        </a:p>
      </dgm:t>
    </dgm:pt>
    <dgm:pt modelId="{866B1BF1-0BEA-437D-B2F6-C08D1049BA79}">
      <dgm:prSet/>
      <dgm:spPr/>
      <dgm:t>
        <a:bodyPr/>
        <a:lstStyle/>
        <a:p>
          <a:r>
            <a:rPr lang="en-US" dirty="0">
              <a:latin typeface="+mn-lt"/>
              <a:cs typeface="Arial" panose="020B0604020202020204" pitchFamily="34" charset="0"/>
            </a:rPr>
            <a:t>What depositional environment existed on the surface before the tuff was emplaced? </a:t>
          </a:r>
        </a:p>
      </dgm:t>
    </dgm:pt>
    <dgm:pt modelId="{8CAB47B4-FF4C-4F00-A66D-4373F0CD9038}" type="parTrans" cxnId="{49953F7E-57BF-4978-B0F0-5182BFC3B555}">
      <dgm:prSet/>
      <dgm:spPr/>
      <dgm:t>
        <a:bodyPr/>
        <a:lstStyle/>
        <a:p>
          <a:endParaRPr lang="en-US"/>
        </a:p>
      </dgm:t>
    </dgm:pt>
    <dgm:pt modelId="{A854C4B9-C0CE-4540-B120-47F835CF4237}" type="sibTrans" cxnId="{49953F7E-57BF-4978-B0F0-5182BFC3B555}">
      <dgm:prSet/>
      <dgm:spPr/>
      <dgm:t>
        <a:bodyPr/>
        <a:lstStyle/>
        <a:p>
          <a:endParaRPr lang="en-US"/>
        </a:p>
      </dgm:t>
    </dgm:pt>
    <dgm:pt modelId="{F487E302-AA77-44B7-8441-20C6CADDD807}" type="pres">
      <dgm:prSet presAssocID="{D7263B7F-9632-40FC-AD05-1BC5114CAFA5}" presName="linear" presStyleCnt="0">
        <dgm:presLayoutVars>
          <dgm:animLvl val="lvl"/>
          <dgm:resizeHandles val="exact"/>
        </dgm:presLayoutVars>
      </dgm:prSet>
      <dgm:spPr/>
    </dgm:pt>
    <dgm:pt modelId="{8D62D1DA-596B-4ADF-B2FB-D2088BAA00D9}" type="pres">
      <dgm:prSet presAssocID="{800FA019-1FE3-418C-B2A8-0B246634CE50}" presName="parentText" presStyleLbl="node1" presStyleIdx="0" presStyleCnt="4" custScaleY="106387" custLinFactY="30562" custLinFactNeighborX="7" custLinFactNeighborY="100000">
        <dgm:presLayoutVars>
          <dgm:chMax val="0"/>
          <dgm:bulletEnabled val="1"/>
        </dgm:presLayoutVars>
      </dgm:prSet>
      <dgm:spPr/>
    </dgm:pt>
    <dgm:pt modelId="{51744AE3-4647-4EC1-A90C-D11855A0690C}" type="pres">
      <dgm:prSet presAssocID="{5093D5AF-670F-4187-BECA-7CC71C5A2118}" presName="spacer" presStyleCnt="0"/>
      <dgm:spPr/>
    </dgm:pt>
    <dgm:pt modelId="{6609C071-B182-4233-97D6-8B92BD7ECF90}" type="pres">
      <dgm:prSet presAssocID="{E3B172F0-B159-4298-B5B6-707F15AFC752}" presName="parentText" presStyleLbl="node1" presStyleIdx="1" presStyleCnt="4" custLinFactY="237970" custLinFactNeighborX="7" custLinFactNeighborY="300000">
        <dgm:presLayoutVars>
          <dgm:chMax val="0"/>
          <dgm:bulletEnabled val="1"/>
        </dgm:presLayoutVars>
      </dgm:prSet>
      <dgm:spPr/>
    </dgm:pt>
    <dgm:pt modelId="{00200016-9C83-4B9F-A242-ED4EB71FBDAC}" type="pres">
      <dgm:prSet presAssocID="{1CC16632-48E0-477E-AE63-849DD8E33C4A}" presName="spacer" presStyleCnt="0"/>
      <dgm:spPr/>
    </dgm:pt>
    <dgm:pt modelId="{D3C3F941-4B2E-4AD0-AEE0-95DDB2C99160}" type="pres">
      <dgm:prSet presAssocID="{C07C4BE4-70F2-46BF-B29A-896FC19C72FD}" presName="parentText" presStyleLbl="node1" presStyleIdx="2" presStyleCnt="4" custLinFactY="-61469" custLinFactNeighborX="7" custLinFactNeighborY="-100000">
        <dgm:presLayoutVars>
          <dgm:chMax val="0"/>
          <dgm:bulletEnabled val="1"/>
        </dgm:presLayoutVars>
      </dgm:prSet>
      <dgm:spPr/>
    </dgm:pt>
    <dgm:pt modelId="{F3C03248-C9DF-4702-B2B0-CB010FB6FE6A}" type="pres">
      <dgm:prSet presAssocID="{085F5EDB-7295-40B7-B867-94A480E32307}" presName="spacer" presStyleCnt="0"/>
      <dgm:spPr/>
    </dgm:pt>
    <dgm:pt modelId="{C4A48957-5A81-4C71-92EC-D022BAF4F461}" type="pres">
      <dgm:prSet presAssocID="{866B1BF1-0BEA-437D-B2F6-C08D1049BA79}" presName="parentText" presStyleLbl="node1" presStyleIdx="3" presStyleCnt="4" custLinFactY="-60466" custLinFactNeighborX="7" custLinFactNeighborY="-100000">
        <dgm:presLayoutVars>
          <dgm:chMax val="0"/>
          <dgm:bulletEnabled val="1"/>
        </dgm:presLayoutVars>
      </dgm:prSet>
      <dgm:spPr/>
    </dgm:pt>
  </dgm:ptLst>
  <dgm:cxnLst>
    <dgm:cxn modelId="{54DF9721-3505-47A2-84BC-DAAA064E8B0C}" type="presOf" srcId="{800FA019-1FE3-418C-B2A8-0B246634CE50}" destId="{8D62D1DA-596B-4ADF-B2FB-D2088BAA00D9}" srcOrd="0" destOrd="0" presId="urn:microsoft.com/office/officeart/2005/8/layout/vList2"/>
    <dgm:cxn modelId="{7C1DA52B-027E-48FE-99D6-1E6370D26CCB}" type="presOf" srcId="{E3B172F0-B159-4298-B5B6-707F15AFC752}" destId="{6609C071-B182-4233-97D6-8B92BD7ECF90}" srcOrd="0" destOrd="0" presId="urn:microsoft.com/office/officeart/2005/8/layout/vList2"/>
    <dgm:cxn modelId="{9B29347D-EB41-440B-9969-9E873C731CD3}" srcId="{D7263B7F-9632-40FC-AD05-1BC5114CAFA5}" destId="{800FA019-1FE3-418C-B2A8-0B246634CE50}" srcOrd="0" destOrd="0" parTransId="{517B5EB6-9185-4160-9E44-6A0C8E2921B9}" sibTransId="{5093D5AF-670F-4187-BECA-7CC71C5A2118}"/>
    <dgm:cxn modelId="{49953F7E-57BF-4978-B0F0-5182BFC3B555}" srcId="{D7263B7F-9632-40FC-AD05-1BC5114CAFA5}" destId="{866B1BF1-0BEA-437D-B2F6-C08D1049BA79}" srcOrd="3" destOrd="0" parTransId="{8CAB47B4-FF4C-4F00-A66D-4373F0CD9038}" sibTransId="{A854C4B9-C0CE-4540-B120-47F835CF4237}"/>
    <dgm:cxn modelId="{81E7DFA9-4604-438D-8C78-E0D4020AA0EF}" type="presOf" srcId="{C07C4BE4-70F2-46BF-B29A-896FC19C72FD}" destId="{D3C3F941-4B2E-4AD0-AEE0-95DDB2C99160}" srcOrd="0" destOrd="0" presId="urn:microsoft.com/office/officeart/2005/8/layout/vList2"/>
    <dgm:cxn modelId="{71D8F6C1-09EE-4737-853B-3CBBDF694702}" srcId="{D7263B7F-9632-40FC-AD05-1BC5114CAFA5}" destId="{C07C4BE4-70F2-46BF-B29A-896FC19C72FD}" srcOrd="2" destOrd="0" parTransId="{9BEB8117-C4DF-425E-991A-476907F2D702}" sibTransId="{085F5EDB-7295-40B7-B867-94A480E32307}"/>
    <dgm:cxn modelId="{1E753FC9-6F25-48E7-A957-AB11A5255A6C}" type="presOf" srcId="{D7263B7F-9632-40FC-AD05-1BC5114CAFA5}" destId="{F487E302-AA77-44B7-8441-20C6CADDD807}" srcOrd="0" destOrd="0" presId="urn:microsoft.com/office/officeart/2005/8/layout/vList2"/>
    <dgm:cxn modelId="{2C0E73DF-ED09-43CB-85DE-DE9DC95DAC1A}" type="presOf" srcId="{866B1BF1-0BEA-437D-B2F6-C08D1049BA79}" destId="{C4A48957-5A81-4C71-92EC-D022BAF4F461}" srcOrd="0" destOrd="0" presId="urn:microsoft.com/office/officeart/2005/8/layout/vList2"/>
    <dgm:cxn modelId="{193B61F3-C899-4E8C-8AE0-A7C09FAA2FB0}" srcId="{D7263B7F-9632-40FC-AD05-1BC5114CAFA5}" destId="{E3B172F0-B159-4298-B5B6-707F15AFC752}" srcOrd="1" destOrd="0" parTransId="{4A1D3518-48EA-45D8-B27F-51C9BF6BD340}" sibTransId="{1CC16632-48E0-477E-AE63-849DD8E33C4A}"/>
    <dgm:cxn modelId="{2516BFD8-F0FF-45E4-B304-B736566C5E62}" type="presParOf" srcId="{F487E302-AA77-44B7-8441-20C6CADDD807}" destId="{8D62D1DA-596B-4ADF-B2FB-D2088BAA00D9}" srcOrd="0" destOrd="0" presId="urn:microsoft.com/office/officeart/2005/8/layout/vList2"/>
    <dgm:cxn modelId="{1017C33B-4C78-44A1-A1A6-DE08350AB801}" type="presParOf" srcId="{F487E302-AA77-44B7-8441-20C6CADDD807}" destId="{51744AE3-4647-4EC1-A90C-D11855A0690C}" srcOrd="1" destOrd="0" presId="urn:microsoft.com/office/officeart/2005/8/layout/vList2"/>
    <dgm:cxn modelId="{34941D03-753C-4A8F-9512-0CF91D926598}" type="presParOf" srcId="{F487E302-AA77-44B7-8441-20C6CADDD807}" destId="{6609C071-B182-4233-97D6-8B92BD7ECF90}" srcOrd="2" destOrd="0" presId="urn:microsoft.com/office/officeart/2005/8/layout/vList2"/>
    <dgm:cxn modelId="{A67650C4-8ADD-49C8-A6E0-6A6BBFC0A919}" type="presParOf" srcId="{F487E302-AA77-44B7-8441-20C6CADDD807}" destId="{00200016-9C83-4B9F-A242-ED4EB71FBDAC}" srcOrd="3" destOrd="0" presId="urn:microsoft.com/office/officeart/2005/8/layout/vList2"/>
    <dgm:cxn modelId="{74D9B31E-E3FB-4A0C-819E-443B1350105E}" type="presParOf" srcId="{F487E302-AA77-44B7-8441-20C6CADDD807}" destId="{D3C3F941-4B2E-4AD0-AEE0-95DDB2C99160}" srcOrd="4" destOrd="0" presId="urn:microsoft.com/office/officeart/2005/8/layout/vList2"/>
    <dgm:cxn modelId="{DADD18DA-32CC-4721-93DC-E7248513BA34}" type="presParOf" srcId="{F487E302-AA77-44B7-8441-20C6CADDD807}" destId="{F3C03248-C9DF-4702-B2B0-CB010FB6FE6A}" srcOrd="5" destOrd="0" presId="urn:microsoft.com/office/officeart/2005/8/layout/vList2"/>
    <dgm:cxn modelId="{154CB6EC-0DF0-4797-B23F-60D2B9FA7C43}" type="presParOf" srcId="{F487E302-AA77-44B7-8441-20C6CADDD807}" destId="{C4A48957-5A81-4C71-92EC-D022BAF4F46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2D1DA-596B-4ADF-B2FB-D2088BAA00D9}">
      <dsp:nvSpPr>
        <dsp:cNvPr id="0" name=""/>
        <dsp:cNvSpPr/>
      </dsp:nvSpPr>
      <dsp:spPr>
        <a:xfrm>
          <a:off x="0" y="1131616"/>
          <a:ext cx="6797675" cy="1227301"/>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mn-lt"/>
              <a:cs typeface="Arial" panose="020B0604020202020204" pitchFamily="34" charset="0"/>
            </a:rPr>
            <a:t>What is the specific origin of the cemented tuff forms? </a:t>
          </a:r>
        </a:p>
      </dsp:txBody>
      <dsp:txXfrm>
        <a:off x="59912" y="1191528"/>
        <a:ext cx="6677851" cy="1107477"/>
      </dsp:txXfrm>
    </dsp:sp>
    <dsp:sp modelId="{6609C071-B182-4233-97D6-8B92BD7ECF90}">
      <dsp:nvSpPr>
        <dsp:cNvPr id="0" name=""/>
        <dsp:cNvSpPr/>
      </dsp:nvSpPr>
      <dsp:spPr>
        <a:xfrm>
          <a:off x="0" y="5002178"/>
          <a:ext cx="6797675" cy="1153620"/>
        </a:xfrm>
        <a:prstGeom prst="roundRect">
          <a:avLst/>
        </a:prstGeom>
        <a:solidFill>
          <a:schemeClr val="accent2">
            <a:hueOff val="-498891"/>
            <a:satOff val="-225"/>
            <a:lumOff val="23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mn-lt"/>
              <a:cs typeface="Arial" panose="020B0604020202020204" pitchFamily="34" charset="0"/>
            </a:rPr>
            <a:t>How much water was present?  </a:t>
          </a:r>
        </a:p>
      </dsp:txBody>
      <dsp:txXfrm>
        <a:off x="56315" y="5058493"/>
        <a:ext cx="6685045" cy="1040990"/>
      </dsp:txXfrm>
    </dsp:sp>
    <dsp:sp modelId="{D3C3F941-4B2E-4AD0-AEE0-95DDB2C99160}">
      <dsp:nvSpPr>
        <dsp:cNvPr id="0" name=""/>
        <dsp:cNvSpPr/>
      </dsp:nvSpPr>
      <dsp:spPr>
        <a:xfrm>
          <a:off x="0" y="2450850"/>
          <a:ext cx="6797675" cy="1153620"/>
        </a:xfrm>
        <a:prstGeom prst="roundRect">
          <a:avLst/>
        </a:prstGeom>
        <a:solidFill>
          <a:schemeClr val="accent2">
            <a:hueOff val="-997781"/>
            <a:satOff val="-449"/>
            <a:lumOff val="470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mn-lt"/>
              <a:cs typeface="Arial" panose="020B0604020202020204" pitchFamily="34" charset="0"/>
            </a:rPr>
            <a:t>What are the physical laws that govern their shape? </a:t>
          </a:r>
        </a:p>
      </dsp:txBody>
      <dsp:txXfrm>
        <a:off x="56315" y="2507165"/>
        <a:ext cx="6685045" cy="1040990"/>
      </dsp:txXfrm>
    </dsp:sp>
    <dsp:sp modelId="{C4A48957-5A81-4C71-92EC-D022BAF4F461}">
      <dsp:nvSpPr>
        <dsp:cNvPr id="0" name=""/>
        <dsp:cNvSpPr/>
      </dsp:nvSpPr>
      <dsp:spPr>
        <a:xfrm>
          <a:off x="0" y="3699561"/>
          <a:ext cx="6797675" cy="1153620"/>
        </a:xfrm>
        <a:prstGeom prst="roundRect">
          <a:avLst/>
        </a:prstGeom>
        <a:solidFill>
          <a:schemeClr val="accent2">
            <a:hueOff val="-1496672"/>
            <a:satOff val="-674"/>
            <a:lumOff val="705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mn-lt"/>
              <a:cs typeface="Arial" panose="020B0604020202020204" pitchFamily="34" charset="0"/>
            </a:rPr>
            <a:t>What depositional environment existed on the surface before the tuff was emplaced? </a:t>
          </a:r>
        </a:p>
      </dsp:txBody>
      <dsp:txXfrm>
        <a:off x="56315" y="3755876"/>
        <a:ext cx="6685045" cy="10409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78E723-E0F1-4545-99E3-0988D2E6D614}" type="datetimeFigureOut">
              <a:rPr lang="en-US" smtClean="0"/>
              <a:t>3/6/2020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598A2-F8F7-4174-A7C6-B64F869D4B50}" type="slidenum">
              <a:rPr lang="en-US" smtClean="0"/>
              <a:t>‹#›</a:t>
            </a:fld>
            <a:endParaRPr lang="en-US"/>
          </a:p>
        </p:txBody>
      </p:sp>
    </p:spTree>
    <p:extLst>
      <p:ext uri="{BB962C8B-B14F-4D97-AF65-F5344CB8AC3E}">
        <p14:creationId xmlns:p14="http://schemas.microsoft.com/office/powerpoint/2010/main" val="3181204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1598A2-F8F7-4174-A7C6-B64F869D4B50}" type="slidenum">
              <a:rPr lang="en-US" smtClean="0"/>
              <a:t>2</a:t>
            </a:fld>
            <a:endParaRPr lang="en-US"/>
          </a:p>
        </p:txBody>
      </p:sp>
    </p:spTree>
    <p:extLst>
      <p:ext uri="{BB962C8B-B14F-4D97-AF65-F5344CB8AC3E}">
        <p14:creationId xmlns:p14="http://schemas.microsoft.com/office/powerpoint/2010/main" val="1359812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3/6/2020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64697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3/6/2020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81333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3/6/2020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4885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3/6/2020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433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3/6/2020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0635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3/6/2020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0167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3/6/2020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89286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3/6/2020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3160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3/6/2020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159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3/6/2020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43617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3/6/2020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1928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3/6/2020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79170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omments" Target="../comments/comment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comments" Target="../comments/commen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4.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comments" Target="../comments/commen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comments" Target="../comments/comment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omments" Target="../comments/comment9.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FCA5F6-7D3B-4797-B81B-1B29858FE1F7}"/>
              </a:ext>
            </a:extLst>
          </p:cNvPr>
          <p:cNvSpPr/>
          <p:nvPr/>
        </p:nvSpPr>
        <p:spPr>
          <a:xfrm>
            <a:off x="142043" y="5601210"/>
            <a:ext cx="3994951" cy="125678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ree with a mountain in the background&#10;&#10;Description automatically generated">
            <a:extLst>
              <a:ext uri="{FF2B5EF4-FFF2-40B4-BE49-F238E27FC236}">
                <a16:creationId xmlns:a16="http://schemas.microsoft.com/office/drawing/2014/main" id="{0B636575-C0A3-407A-8DE7-4DD6E10B7219}"/>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5" name="TextBox 4">
            <a:extLst>
              <a:ext uri="{FF2B5EF4-FFF2-40B4-BE49-F238E27FC236}">
                <a16:creationId xmlns:a16="http://schemas.microsoft.com/office/drawing/2014/main" id="{337262C6-603C-45B8-A194-0D757DF80845}"/>
              </a:ext>
            </a:extLst>
          </p:cNvPr>
          <p:cNvSpPr txBox="1"/>
          <p:nvPr/>
        </p:nvSpPr>
        <p:spPr>
          <a:xfrm>
            <a:off x="-58994" y="65034"/>
            <a:ext cx="12250974" cy="1477328"/>
          </a:xfrm>
          <a:prstGeom prst="rect">
            <a:avLst/>
          </a:prstGeom>
          <a:noFill/>
        </p:spPr>
        <p:txBody>
          <a:bodyPr wrap="square" rtlCol="0">
            <a:spAutoFit/>
          </a:bodyPr>
          <a:lstStyle/>
          <a:p>
            <a:pPr algn="ctr"/>
            <a:r>
              <a:rPr lang="en-US" sz="3600" dirty="0">
                <a:solidFill>
                  <a:srgbClr val="FFFF00"/>
                </a:solidFill>
                <a:latin typeface="Calibri" panose="020F0502020204030204" pitchFamily="34" charset="0"/>
                <a:cs typeface="Calibri" panose="020F0502020204030204" pitchFamily="34" charset="0"/>
              </a:rPr>
              <a:t>A Fossilized Rootless Hydrothermal System in the Cottonwood sub basin of the Verde Valley, AZ</a:t>
            </a:r>
          </a:p>
          <a:p>
            <a:endParaRPr lang="en-US" dirty="0">
              <a:solidFill>
                <a:srgbClr val="FFFF00"/>
              </a:solidFill>
            </a:endParaRPr>
          </a:p>
        </p:txBody>
      </p:sp>
      <p:sp>
        <p:nvSpPr>
          <p:cNvPr id="6" name="TextBox 5">
            <a:extLst>
              <a:ext uri="{FF2B5EF4-FFF2-40B4-BE49-F238E27FC236}">
                <a16:creationId xmlns:a16="http://schemas.microsoft.com/office/drawing/2014/main" id="{A89B45D7-9C01-49C6-A1F9-9044172D4431}"/>
              </a:ext>
            </a:extLst>
          </p:cNvPr>
          <p:cNvSpPr txBox="1"/>
          <p:nvPr/>
        </p:nvSpPr>
        <p:spPr>
          <a:xfrm>
            <a:off x="3126409" y="1219473"/>
            <a:ext cx="5939161" cy="461665"/>
          </a:xfrm>
          <a:prstGeom prst="rect">
            <a:avLst/>
          </a:prstGeom>
          <a:noFill/>
        </p:spPr>
        <p:txBody>
          <a:bodyPr wrap="square" rtlCol="0">
            <a:spAutoFit/>
          </a:bodyPr>
          <a:lstStyle/>
          <a:p>
            <a:pPr algn="ctr"/>
            <a:r>
              <a:rPr lang="en-US" sz="2400" dirty="0">
                <a:solidFill>
                  <a:srgbClr val="FFFF00"/>
                </a:solidFill>
              </a:rPr>
              <a:t>By Emily Kunkle and mentor Lisa Thompson </a:t>
            </a:r>
          </a:p>
        </p:txBody>
      </p:sp>
      <p:pic>
        <p:nvPicPr>
          <p:cNvPr id="7" name="Picture 6" descr="A black sign with white text&#10;&#10;Description automatically generated">
            <a:extLst>
              <a:ext uri="{FF2B5EF4-FFF2-40B4-BE49-F238E27FC236}">
                <a16:creationId xmlns:a16="http://schemas.microsoft.com/office/drawing/2014/main" id="{8896402F-0F0C-489E-8D21-9ABA14049D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43861" y="5779300"/>
            <a:ext cx="1222423" cy="869066"/>
          </a:xfrm>
          <a:prstGeom prst="rect">
            <a:avLst/>
          </a:prstGeom>
        </p:spPr>
      </p:pic>
      <p:pic>
        <p:nvPicPr>
          <p:cNvPr id="8" name="Picture 7" descr="A close up of a logo&#10;&#10;Description automatically generated">
            <a:extLst>
              <a:ext uri="{FF2B5EF4-FFF2-40B4-BE49-F238E27FC236}">
                <a16:creationId xmlns:a16="http://schemas.microsoft.com/office/drawing/2014/main" id="{92AB7252-880E-48D2-AA40-DBFD6148E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39823"/>
            <a:ext cx="837578" cy="1118167"/>
          </a:xfrm>
          <a:prstGeom prst="rect">
            <a:avLst/>
          </a:prstGeom>
        </p:spPr>
      </p:pic>
      <p:pic>
        <p:nvPicPr>
          <p:cNvPr id="9" name="Picture 8" descr="A picture containing umbrella&#10;&#10;Description automatically generated">
            <a:extLst>
              <a:ext uri="{FF2B5EF4-FFF2-40B4-BE49-F238E27FC236}">
                <a16:creationId xmlns:a16="http://schemas.microsoft.com/office/drawing/2014/main" id="{42205F3A-D971-4442-B268-71616B531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8898" y="5569677"/>
            <a:ext cx="1223082" cy="1288313"/>
          </a:xfrm>
          <a:prstGeom prst="rect">
            <a:avLst/>
          </a:prstGeom>
        </p:spPr>
      </p:pic>
    </p:spTree>
    <p:extLst>
      <p:ext uri="{BB962C8B-B14F-4D97-AF65-F5344CB8AC3E}">
        <p14:creationId xmlns:p14="http://schemas.microsoft.com/office/powerpoint/2010/main" val="1273012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BB6D-5E90-4A48-B2C1-783DF4D1685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What’s Next?  </a:t>
            </a:r>
          </a:p>
        </p:txBody>
      </p:sp>
      <p:sp>
        <p:nvSpPr>
          <p:cNvPr id="3" name="Content Placeholder 2">
            <a:extLst>
              <a:ext uri="{FF2B5EF4-FFF2-40B4-BE49-F238E27FC236}">
                <a16:creationId xmlns:a16="http://schemas.microsoft.com/office/drawing/2014/main" id="{19A718B5-B55D-415F-BEF4-7C4FCA8EC933}"/>
              </a:ext>
            </a:extLst>
          </p:cNvPr>
          <p:cNvSpPr>
            <a:spLocks noGrp="1"/>
          </p:cNvSpPr>
          <p:nvPr>
            <p:ph idx="1"/>
          </p:nvPr>
        </p:nvSpPr>
        <p:spPr/>
        <p:txBody>
          <a:bodyPr/>
          <a:lstStyle/>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Still processing drone images to make DEM </a:t>
            </a:r>
          </a:p>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Calculate volume of a given number of cemented forms </a:t>
            </a:r>
          </a:p>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Volumetric analysis of calcite from thin sections </a:t>
            </a:r>
          </a:p>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How much calcite precipitates from how much water? </a:t>
            </a:r>
          </a:p>
        </p:txBody>
      </p:sp>
      <p:sp>
        <p:nvSpPr>
          <p:cNvPr id="4" name="Rectangle 3">
            <a:extLst>
              <a:ext uri="{FF2B5EF4-FFF2-40B4-BE49-F238E27FC236}">
                <a16:creationId xmlns:a16="http://schemas.microsoft.com/office/drawing/2014/main" id="{4C187899-6315-438F-816C-4A1C35A48026}"/>
              </a:ext>
            </a:extLst>
          </p:cNvPr>
          <p:cNvSpPr/>
          <p:nvPr/>
        </p:nvSpPr>
        <p:spPr>
          <a:xfrm>
            <a:off x="988541" y="4539049"/>
            <a:ext cx="9201664" cy="55193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rial" panose="020B0604020202020204" pitchFamily="34" charset="0"/>
                <a:cs typeface="Arial" panose="020B0604020202020204" pitchFamily="34" charset="0"/>
              </a:rPr>
              <a:t>%Cemented form x %calcite </a:t>
            </a:r>
            <a:r>
              <a:rPr lang="en-US" sz="2000" dirty="0">
                <a:solidFill>
                  <a:schemeClr val="tx1"/>
                </a:solidFill>
                <a:latin typeface="Arial" panose="020B0604020202020204" pitchFamily="34" charset="0"/>
                <a:cs typeface="Arial" panose="020B0604020202020204" pitchFamily="34" charset="0"/>
                <a:sym typeface="Wingdings" panose="05000000000000000000" pitchFamily="2" charset="2"/>
              </a:rPr>
              <a:t>How many kg calcite How many liters of water </a:t>
            </a:r>
            <a:endParaRPr lang="en-US" sz="2000" dirty="0">
              <a:solidFill>
                <a:schemeClr val="tx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17C0FD2-D600-4E5B-9401-18E2DA4B2A10}"/>
              </a:ext>
            </a:extLst>
          </p:cNvPr>
          <p:cNvCxnSpPr/>
          <p:nvPr/>
        </p:nvCxnSpPr>
        <p:spPr>
          <a:xfrm>
            <a:off x="802257" y="1737360"/>
            <a:ext cx="856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06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703B7-F603-44E8-9007-4F25619728A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Acknowledgements </a:t>
            </a:r>
          </a:p>
        </p:txBody>
      </p:sp>
      <p:sp>
        <p:nvSpPr>
          <p:cNvPr id="3" name="Content Placeholder 2">
            <a:extLst>
              <a:ext uri="{FF2B5EF4-FFF2-40B4-BE49-F238E27FC236}">
                <a16:creationId xmlns:a16="http://schemas.microsoft.com/office/drawing/2014/main" id="{8D7477F4-42A7-4918-B71F-C3364AC12421}"/>
              </a:ext>
            </a:extLst>
          </p:cNvPr>
          <p:cNvSpPr>
            <a:spLocks noGrp="1"/>
          </p:cNvSpPr>
          <p:nvPr>
            <p:ph idx="1"/>
          </p:nvPr>
        </p:nvSpPr>
        <p:spPr/>
        <p:txBody>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Arizona Space Grant Consortium and NAU Nasa Space Grant program </a:t>
            </a:r>
          </a:p>
          <a:p>
            <a:pPr>
              <a:buFont typeface="Wingdings" panose="05000000000000000000" pitchFamily="2" charset="2"/>
              <a:buChar char="§"/>
            </a:pPr>
            <a:r>
              <a:rPr lang="en-US" dirty="0">
                <a:latin typeface="Arial" panose="020B0604020202020204" pitchFamily="34" charset="0"/>
                <a:cs typeface="Arial" panose="020B0604020202020204" pitchFamily="34" charset="0"/>
              </a:rPr>
              <a:t>Lisa Thompson, project mentor  </a:t>
            </a:r>
          </a:p>
          <a:p>
            <a:pPr>
              <a:buFont typeface="Wingdings" panose="05000000000000000000" pitchFamily="2" charset="2"/>
              <a:buChar char="§"/>
            </a:pPr>
            <a:r>
              <a:rPr lang="en-US" dirty="0">
                <a:latin typeface="Arial" panose="020B0604020202020204" pitchFamily="34" charset="0"/>
                <a:cs typeface="Arial" panose="020B0604020202020204" pitchFamily="34" charset="0"/>
              </a:rPr>
              <a:t>Dr. Brad </a:t>
            </a:r>
            <a:r>
              <a:rPr lang="en-US" dirty="0" err="1">
                <a:latin typeface="Arial" panose="020B0604020202020204" pitchFamily="34" charset="0"/>
                <a:cs typeface="Arial" panose="020B0604020202020204" pitchFamily="34" charset="0"/>
              </a:rPr>
              <a:t>Fobar</a:t>
            </a:r>
            <a:r>
              <a:rPr lang="en-US" dirty="0">
                <a:latin typeface="Arial" panose="020B0604020202020204" pitchFamily="34" charset="0"/>
                <a:cs typeface="Arial" panose="020B0604020202020204" pitchFamily="34" charset="0"/>
              </a:rPr>
              <a:t>, physics consultant </a:t>
            </a:r>
          </a:p>
          <a:p>
            <a:pPr>
              <a:buFont typeface="Wingdings" panose="05000000000000000000" pitchFamily="2" charset="2"/>
              <a:buChar char="§"/>
            </a:pPr>
            <a:r>
              <a:rPr lang="en-US" dirty="0">
                <a:latin typeface="Arial" panose="020B0604020202020204" pitchFamily="34" charset="0"/>
                <a:cs typeface="Arial" panose="020B0604020202020204" pitchFamily="34" charset="0"/>
              </a:rPr>
              <a:t>Dr. Christine </a:t>
            </a:r>
            <a:r>
              <a:rPr lang="en-US" dirty="0" err="1">
                <a:latin typeface="Arial" panose="020B0604020202020204" pitchFamily="34" charset="0"/>
                <a:cs typeface="Arial" panose="020B0604020202020204" pitchFamily="34" charset="0"/>
              </a:rPr>
              <a:t>Regalla</a:t>
            </a:r>
            <a:r>
              <a:rPr lang="en-US" dirty="0">
                <a:latin typeface="Arial" panose="020B0604020202020204" pitchFamily="34" charset="0"/>
                <a:cs typeface="Arial" panose="020B0604020202020204" pitchFamily="34" charset="0"/>
              </a:rPr>
              <a:t>, for letting us borrow her drone and helping us learn how to use it </a:t>
            </a:r>
          </a:p>
          <a:p>
            <a:pPr>
              <a:buFont typeface="Wingdings" panose="05000000000000000000" pitchFamily="2" charset="2"/>
              <a:buChar char="§"/>
            </a:pPr>
            <a:r>
              <a:rPr lang="en-US" dirty="0">
                <a:latin typeface="Arial" panose="020B0604020202020204" pitchFamily="34" charset="0"/>
                <a:cs typeface="Arial" panose="020B0604020202020204" pitchFamily="34" charset="0"/>
              </a:rPr>
              <a:t>Field companions: Reese </a:t>
            </a:r>
            <a:r>
              <a:rPr lang="en-US" dirty="0" err="1">
                <a:latin typeface="Arial" panose="020B0604020202020204" pitchFamily="34" charset="0"/>
                <a:cs typeface="Arial" panose="020B0604020202020204" pitchFamily="34" charset="0"/>
              </a:rPr>
              <a:t>Koltvet</a:t>
            </a:r>
            <a:r>
              <a:rPr lang="en-US" dirty="0">
                <a:latin typeface="Arial" panose="020B0604020202020204" pitchFamily="34" charset="0"/>
                <a:cs typeface="Arial" panose="020B0604020202020204" pitchFamily="34" charset="0"/>
              </a:rPr>
              <a:t>, Kendall Tipton, Qualia Coleman, and Bailey Estes </a:t>
            </a:r>
          </a:p>
          <a:p>
            <a:pPr marL="0" indent="0">
              <a:buNone/>
            </a:pPr>
            <a:r>
              <a:rPr lang="en-US" sz="3200" dirty="0">
                <a:latin typeface="Arial" panose="020B0604020202020204" pitchFamily="34" charset="0"/>
                <a:cs typeface="Arial" panose="020B0604020202020204" pitchFamily="34" charset="0"/>
              </a:rPr>
              <a:t>Questions? </a:t>
            </a:r>
          </a:p>
        </p:txBody>
      </p:sp>
    </p:spTree>
    <p:extLst>
      <p:ext uri="{BB962C8B-B14F-4D97-AF65-F5344CB8AC3E}">
        <p14:creationId xmlns:p14="http://schemas.microsoft.com/office/powerpoint/2010/main" val="99974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descr="A person standing on a rock&#10;&#10;Description automatically generated">
            <a:extLst>
              <a:ext uri="{FF2B5EF4-FFF2-40B4-BE49-F238E27FC236}">
                <a16:creationId xmlns:a16="http://schemas.microsoft.com/office/drawing/2014/main" id="{D83A4B8B-A1E2-4EC3-A283-8BFBAFEB6BB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8843" r="-2" b="-280"/>
          <a:stretch/>
        </p:blipFill>
        <p:spPr>
          <a:xfrm rot="5400000">
            <a:off x="-397779" y="1286347"/>
            <a:ext cx="6138287" cy="3749040"/>
          </a:xfrm>
          <a:prstGeom prst="rect">
            <a:avLst/>
          </a:prstGeom>
        </p:spPr>
      </p:pic>
      <p:pic>
        <p:nvPicPr>
          <p:cNvPr id="7" name="Picture 6">
            <a:extLst>
              <a:ext uri="{FF2B5EF4-FFF2-40B4-BE49-F238E27FC236}">
                <a16:creationId xmlns:a16="http://schemas.microsoft.com/office/drawing/2014/main" id="{3473D6D3-75E9-4EE0-A31F-E31B8F92A29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58" r="1134" b="7298"/>
          <a:stretch/>
        </p:blipFill>
        <p:spPr>
          <a:xfrm rot="5400000">
            <a:off x="5110068" y="1129279"/>
            <a:ext cx="6086664" cy="4114800"/>
          </a:xfrm>
          <a:prstGeom prst="rect">
            <a:avLst/>
          </a:prstGeom>
        </p:spPr>
      </p:pic>
    </p:spTree>
    <p:extLst>
      <p:ext uri="{BB962C8B-B14F-4D97-AF65-F5344CB8AC3E}">
        <p14:creationId xmlns:p14="http://schemas.microsoft.com/office/powerpoint/2010/main" val="1897812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A8E9C91B-7EAD-4562-AB0E-DFB9663AE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9" name="Rectangle 58">
            <a:extLst>
              <a:ext uri="{FF2B5EF4-FFF2-40B4-BE49-F238E27FC236}">
                <a16:creationId xmlns:a16="http://schemas.microsoft.com/office/drawing/2014/main" id="{B0EF5484-1F18-43F6-B596-CFD1939E0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0F3B4B1-0E5F-4E0B-ADF8-20256906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5327"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03907F0-0940-4D45-AAD0-448D191C8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072" y="480060"/>
            <a:ext cx="5455327" cy="5897880"/>
          </a:xfrm>
          <a:prstGeom prst="rect">
            <a:avLst/>
          </a:prstGeom>
          <a:solidFill>
            <a:srgbClr val="FFFFF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map&#10;&#10;Description automatically generated">
            <a:extLst>
              <a:ext uri="{FF2B5EF4-FFF2-40B4-BE49-F238E27FC236}">
                <a16:creationId xmlns:a16="http://schemas.microsoft.com/office/drawing/2014/main" id="{0D6D3DD8-94EE-413F-A3B6-4DFD96641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440" y="506573"/>
            <a:ext cx="4882470" cy="5485922"/>
          </a:xfrm>
          <a:prstGeom prst="rect">
            <a:avLst/>
          </a:prstGeom>
        </p:spPr>
      </p:pic>
      <p:pic>
        <p:nvPicPr>
          <p:cNvPr id="9" name="Content Placeholder 4" descr="A picture containing sitting, food&#10;&#10;Description automatically generated">
            <a:extLst>
              <a:ext uri="{FF2B5EF4-FFF2-40B4-BE49-F238E27FC236}">
                <a16:creationId xmlns:a16="http://schemas.microsoft.com/office/drawing/2014/main" id="{E15A3943-4471-4E7A-84D9-EE9698D2AB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1481" y="583565"/>
            <a:ext cx="4577079" cy="7824064"/>
          </a:xfrm>
          <a:prstGeom prst="rect">
            <a:avLst/>
          </a:prstGeom>
        </p:spPr>
      </p:pic>
      <p:sp>
        <p:nvSpPr>
          <p:cNvPr id="4" name="TextBox 3">
            <a:extLst>
              <a:ext uri="{FF2B5EF4-FFF2-40B4-BE49-F238E27FC236}">
                <a16:creationId xmlns:a16="http://schemas.microsoft.com/office/drawing/2014/main" id="{3C5820CF-8D55-4BA5-8EDB-0FDBF8D40608}"/>
              </a:ext>
            </a:extLst>
          </p:cNvPr>
          <p:cNvSpPr txBox="1"/>
          <p:nvPr/>
        </p:nvSpPr>
        <p:spPr>
          <a:xfrm>
            <a:off x="763440" y="5916937"/>
            <a:ext cx="10945959" cy="1107996"/>
          </a:xfrm>
          <a:prstGeom prst="rect">
            <a:avLst/>
          </a:prstGeom>
          <a:noFill/>
        </p:spPr>
        <p:txBody>
          <a:bodyPr wrap="square" rtlCol="0">
            <a:spAutoFit/>
          </a:bodyPr>
          <a:lstStyle/>
          <a:p>
            <a:pPr marL="342900" indent="-342900">
              <a:buFont typeface="Wingdings" panose="05000000000000000000" pitchFamily="2" charset="2"/>
              <a:buChar char="§"/>
            </a:pPr>
            <a:r>
              <a:rPr lang="en-US" sz="2400" dirty="0">
                <a:cs typeface="Arial" panose="020B0604020202020204" pitchFamily="34" charset="0"/>
              </a:rPr>
              <a:t>Hackberry Mountain Volcanic Center (HMVC) erupted between 11.5-7.5 Ma</a:t>
            </a:r>
          </a:p>
          <a:p>
            <a:pPr marL="342900" indent="-342900">
              <a:buFont typeface="Wingdings" panose="05000000000000000000" pitchFamily="2" charset="2"/>
              <a:buChar char="§"/>
            </a:pPr>
            <a:r>
              <a:rPr lang="en-US" sz="2400" dirty="0">
                <a:cs typeface="Arial" panose="020B0604020202020204" pitchFamily="34" charset="0"/>
              </a:rPr>
              <a:t> 7 members of pyroclastic flows, Towel Creek tuff – 8 Ma </a:t>
            </a:r>
          </a:p>
          <a:p>
            <a:endParaRPr lang="en-US" dirty="0"/>
          </a:p>
        </p:txBody>
      </p:sp>
      <p:cxnSp>
        <p:nvCxnSpPr>
          <p:cNvPr id="3" name="Straight Connector 2">
            <a:extLst>
              <a:ext uri="{FF2B5EF4-FFF2-40B4-BE49-F238E27FC236}">
                <a16:creationId xmlns:a16="http://schemas.microsoft.com/office/drawing/2014/main" id="{97B2DA38-7445-4B03-A87A-4E5DF6C93DBA}"/>
              </a:ext>
            </a:extLst>
          </p:cNvPr>
          <p:cNvCxnSpPr>
            <a:cxnSpLocks/>
          </p:cNvCxnSpPr>
          <p:nvPr/>
        </p:nvCxnSpPr>
        <p:spPr>
          <a:xfrm flipV="1">
            <a:off x="3062177" y="701749"/>
            <a:ext cx="3870251" cy="1860698"/>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14045E1-A860-4408-B8C7-D9E021E1E3C6}"/>
              </a:ext>
            </a:extLst>
          </p:cNvPr>
          <p:cNvCxnSpPr>
            <a:cxnSpLocks/>
          </p:cNvCxnSpPr>
          <p:nvPr/>
        </p:nvCxnSpPr>
        <p:spPr>
          <a:xfrm>
            <a:off x="3062177" y="3072809"/>
            <a:ext cx="3870251" cy="247738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01614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BBFD4-032B-49C5-B0B9-18374826DC60}"/>
              </a:ext>
            </a:extLst>
          </p:cNvPr>
          <p:cNvSpPr>
            <a:spLocks noGrp="1"/>
          </p:cNvSpPr>
          <p:nvPr>
            <p:ph type="title"/>
          </p:nvPr>
        </p:nvSpPr>
        <p:spPr/>
        <p:txBody>
          <a:bodyPr/>
          <a:lstStyle/>
          <a:p>
            <a:r>
              <a:rPr lang="en-US" dirty="0"/>
              <a:t>What is a pyroclastic flow? </a:t>
            </a:r>
          </a:p>
        </p:txBody>
      </p:sp>
      <p:sp>
        <p:nvSpPr>
          <p:cNvPr id="4" name="Text Placeholder 3">
            <a:extLst>
              <a:ext uri="{FF2B5EF4-FFF2-40B4-BE49-F238E27FC236}">
                <a16:creationId xmlns:a16="http://schemas.microsoft.com/office/drawing/2014/main" id="{CD8F9DEB-61D4-415D-A0AC-E6861A08C39B}"/>
              </a:ext>
            </a:extLst>
          </p:cNvPr>
          <p:cNvSpPr>
            <a:spLocks noGrp="1"/>
          </p:cNvSpPr>
          <p:nvPr>
            <p:ph type="body" sz="half" idx="2"/>
          </p:nvPr>
        </p:nvSpPr>
        <p:spPr/>
        <p:txBody>
          <a:bodyPr/>
          <a:lstStyle/>
          <a:p>
            <a:r>
              <a:rPr lang="en-US" u="sng" dirty="0"/>
              <a:t>Definition</a:t>
            </a:r>
            <a:r>
              <a:rPr lang="en-US" dirty="0"/>
              <a:t>: a dense cloud of ash, pumice, and other rocks explosively erupted from a volcano that moves down slope at speeds up to 400mph covering anything in its path </a:t>
            </a:r>
          </a:p>
          <a:p>
            <a:r>
              <a:rPr lang="en-US" dirty="0"/>
              <a:t>  A pyroclastic flow deposit is called a “tuff” </a:t>
            </a:r>
          </a:p>
          <a:p>
            <a:endParaRPr lang="en-US" dirty="0"/>
          </a:p>
        </p:txBody>
      </p:sp>
      <p:pic>
        <p:nvPicPr>
          <p:cNvPr id="5" name="MenacingVastElectriceel-mobile">
            <a:hlinkClick r:id="" action="ppaction://media"/>
            <a:extLst>
              <a:ext uri="{FF2B5EF4-FFF2-40B4-BE49-F238E27FC236}">
                <a16:creationId xmlns:a16="http://schemas.microsoft.com/office/drawing/2014/main" id="{8CF6B43B-0FB9-4FCD-A288-588D65A999C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063668" y="7374"/>
            <a:ext cx="4381654" cy="2519450"/>
          </a:xfrm>
          <a:prstGeom prst="rect">
            <a:avLst/>
          </a:prstGeom>
        </p:spPr>
      </p:pic>
      <p:pic>
        <p:nvPicPr>
          <p:cNvPr id="6" name="Picture 5" descr="A tree with a mountain in the background&#10;&#10;Description automatically generated">
            <a:extLst>
              <a:ext uri="{FF2B5EF4-FFF2-40B4-BE49-F238E27FC236}">
                <a16:creationId xmlns:a16="http://schemas.microsoft.com/office/drawing/2014/main" id="{D0DD6B51-5499-4821-95DB-1141EFD4D5A4}"/>
              </a:ext>
            </a:extLst>
          </p:cNvPr>
          <p:cNvPicPr>
            <a:picLocks noChangeAspect="1"/>
          </p:cNvPicPr>
          <p:nvPr/>
        </p:nvPicPr>
        <p:blipFill rotWithShape="1">
          <a:blip r:embed="rId5">
            <a:extLst>
              <a:ext uri="{28A0092B-C50C-407E-A947-70E740481C1C}">
                <a14:useLocalDpi xmlns:a14="http://schemas.microsoft.com/office/drawing/2010/main" val="0"/>
              </a:ext>
            </a:extLst>
          </a:blip>
          <a:srcRect t="1508" r="-2" b="-2"/>
          <a:stretch/>
        </p:blipFill>
        <p:spPr>
          <a:xfrm>
            <a:off x="8347958" y="2239297"/>
            <a:ext cx="3844042" cy="2839560"/>
          </a:xfrm>
          <a:prstGeom prst="rect">
            <a:avLst/>
          </a:prstGeom>
        </p:spPr>
      </p:pic>
      <p:pic>
        <p:nvPicPr>
          <p:cNvPr id="7" name="Picture 6" descr="A pile of dirt&#10;&#10;Description automatically generated">
            <a:extLst>
              <a:ext uri="{FF2B5EF4-FFF2-40B4-BE49-F238E27FC236}">
                <a16:creationId xmlns:a16="http://schemas.microsoft.com/office/drawing/2014/main" id="{A3329A09-C9DF-4B48-927B-6F549A3466D1}"/>
              </a:ext>
            </a:extLst>
          </p:cNvPr>
          <p:cNvPicPr>
            <a:picLocks noChangeAspect="1"/>
          </p:cNvPicPr>
          <p:nvPr/>
        </p:nvPicPr>
        <p:blipFill rotWithShape="1">
          <a:blip r:embed="rId6">
            <a:extLst>
              <a:ext uri="{28A0092B-C50C-407E-A947-70E740481C1C}">
                <a14:useLocalDpi xmlns:a14="http://schemas.microsoft.com/office/drawing/2010/main" val="0"/>
              </a:ext>
            </a:extLst>
          </a:blip>
          <a:srcRect t="1508" r="-2" b="-2"/>
          <a:stretch/>
        </p:blipFill>
        <p:spPr>
          <a:xfrm>
            <a:off x="4584629" y="4049403"/>
            <a:ext cx="3763328" cy="2779940"/>
          </a:xfrm>
          <a:prstGeom prst="rect">
            <a:avLst/>
          </a:prstGeom>
        </p:spPr>
      </p:pic>
      <p:sp>
        <p:nvSpPr>
          <p:cNvPr id="8" name="TextBox 7">
            <a:extLst>
              <a:ext uri="{FF2B5EF4-FFF2-40B4-BE49-F238E27FC236}">
                <a16:creationId xmlns:a16="http://schemas.microsoft.com/office/drawing/2014/main" id="{BD9EF819-9C41-484A-8FA6-706B3E97DE1F}"/>
              </a:ext>
            </a:extLst>
          </p:cNvPr>
          <p:cNvSpPr txBox="1"/>
          <p:nvPr/>
        </p:nvSpPr>
        <p:spPr>
          <a:xfrm>
            <a:off x="4063668" y="-45405"/>
            <a:ext cx="2595716" cy="400110"/>
          </a:xfrm>
          <a:prstGeom prst="rect">
            <a:avLst/>
          </a:prstGeom>
          <a:noFill/>
        </p:spPr>
        <p:txBody>
          <a:bodyPr wrap="square" rtlCol="0">
            <a:spAutoFit/>
          </a:bodyPr>
          <a:lstStyle/>
          <a:p>
            <a:r>
              <a:rPr lang="en-US" sz="2000" dirty="0"/>
              <a:t>Pyroclastic flow </a:t>
            </a:r>
          </a:p>
        </p:txBody>
      </p:sp>
      <p:sp>
        <p:nvSpPr>
          <p:cNvPr id="9" name="TextBox 8">
            <a:extLst>
              <a:ext uri="{FF2B5EF4-FFF2-40B4-BE49-F238E27FC236}">
                <a16:creationId xmlns:a16="http://schemas.microsoft.com/office/drawing/2014/main" id="{AF73D996-EA4D-4AA6-BDBC-5CF50965F746}"/>
              </a:ext>
            </a:extLst>
          </p:cNvPr>
          <p:cNvSpPr txBox="1"/>
          <p:nvPr/>
        </p:nvSpPr>
        <p:spPr>
          <a:xfrm>
            <a:off x="8347958" y="2239297"/>
            <a:ext cx="1922021" cy="369332"/>
          </a:xfrm>
          <a:prstGeom prst="rect">
            <a:avLst/>
          </a:prstGeom>
          <a:noFill/>
        </p:spPr>
        <p:txBody>
          <a:bodyPr wrap="square" rtlCol="0">
            <a:spAutoFit/>
          </a:bodyPr>
          <a:lstStyle/>
          <a:p>
            <a:r>
              <a:rPr lang="en-US" dirty="0"/>
              <a:t>Field area </a:t>
            </a:r>
          </a:p>
        </p:txBody>
      </p:sp>
      <p:sp>
        <p:nvSpPr>
          <p:cNvPr id="10" name="TextBox 9">
            <a:extLst>
              <a:ext uri="{FF2B5EF4-FFF2-40B4-BE49-F238E27FC236}">
                <a16:creationId xmlns:a16="http://schemas.microsoft.com/office/drawing/2014/main" id="{0E4EE35B-82A2-44B3-AA0D-BBF9DB43C054}"/>
              </a:ext>
            </a:extLst>
          </p:cNvPr>
          <p:cNvSpPr txBox="1"/>
          <p:nvPr/>
        </p:nvSpPr>
        <p:spPr>
          <a:xfrm>
            <a:off x="6254495" y="3984938"/>
            <a:ext cx="2832705" cy="369332"/>
          </a:xfrm>
          <a:prstGeom prst="rect">
            <a:avLst/>
          </a:prstGeom>
          <a:noFill/>
        </p:spPr>
        <p:txBody>
          <a:bodyPr wrap="square" rtlCol="0">
            <a:spAutoFit/>
          </a:bodyPr>
          <a:lstStyle/>
          <a:p>
            <a:r>
              <a:rPr lang="en-US" dirty="0"/>
              <a:t>Cemented tuff forms </a:t>
            </a:r>
          </a:p>
        </p:txBody>
      </p:sp>
    </p:spTree>
    <p:extLst>
      <p:ext uri="{BB962C8B-B14F-4D97-AF65-F5344CB8AC3E}">
        <p14:creationId xmlns:p14="http://schemas.microsoft.com/office/powerpoint/2010/main" val="314811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1E4CD56-471C-4DA6-A23F-F98E21CF98D0}"/>
              </a:ext>
            </a:extLst>
          </p:cNvPr>
          <p:cNvSpPr>
            <a:spLocks noGrp="1"/>
          </p:cNvSpPr>
          <p:nvPr>
            <p:ph type="title"/>
          </p:nvPr>
        </p:nvSpPr>
        <p:spPr>
          <a:xfrm>
            <a:off x="652462" y="5304408"/>
            <a:ext cx="2601644" cy="1828800"/>
          </a:xfrm>
        </p:spPr>
        <p:txBody>
          <a:bodyPr anchor="ctr">
            <a:normAutofit fontScale="90000"/>
          </a:bodyPr>
          <a:lstStyle/>
          <a:p>
            <a:br>
              <a:rPr lang="en-US" sz="3600" dirty="0">
                <a:solidFill>
                  <a:schemeClr val="bg1"/>
                </a:solidFill>
              </a:rPr>
            </a:br>
            <a:br>
              <a:rPr lang="en-US" sz="3600" dirty="0">
                <a:solidFill>
                  <a:schemeClr val="bg1"/>
                </a:solidFill>
              </a:rPr>
            </a:br>
            <a:br>
              <a:rPr lang="en-US" sz="3600" dirty="0">
                <a:solidFill>
                  <a:schemeClr val="bg1"/>
                </a:solidFill>
              </a:rPr>
            </a:br>
            <a:br>
              <a:rPr lang="en-US" sz="3600" dirty="0">
                <a:solidFill>
                  <a:schemeClr val="bg1"/>
                </a:solidFill>
              </a:rPr>
            </a:br>
            <a:br>
              <a:rPr lang="en-US" sz="3600" dirty="0">
                <a:solidFill>
                  <a:schemeClr val="bg1"/>
                </a:solidFill>
              </a:rPr>
            </a:br>
            <a:endParaRPr lang="en-US" sz="3600" dirty="0">
              <a:solidFill>
                <a:schemeClr val="bg1"/>
              </a:solidFill>
            </a:endParaRPr>
          </a:p>
        </p:txBody>
      </p:sp>
      <p:graphicFrame>
        <p:nvGraphicFramePr>
          <p:cNvPr id="5" name="Content Placeholder 2">
            <a:extLst>
              <a:ext uri="{FF2B5EF4-FFF2-40B4-BE49-F238E27FC236}">
                <a16:creationId xmlns:a16="http://schemas.microsoft.com/office/drawing/2014/main" id="{AFAA9D12-0588-44A0-AB7F-C1B9317917DC}"/>
              </a:ext>
            </a:extLst>
          </p:cNvPr>
          <p:cNvGraphicFramePr>
            <a:graphicFrameLocks noGrp="1"/>
          </p:cNvGraphicFramePr>
          <p:nvPr>
            <p:ph idx="1"/>
            <p:extLst>
              <p:ext uri="{D42A27DB-BD31-4B8C-83A1-F6EECF244321}">
                <p14:modId xmlns:p14="http://schemas.microsoft.com/office/powerpoint/2010/main" val="921108272"/>
              </p:ext>
            </p:extLst>
          </p:nvPr>
        </p:nvGraphicFramePr>
        <p:xfrm>
          <a:off x="4741863" y="168676"/>
          <a:ext cx="6797675" cy="6329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39A96830-0AAA-48C6-8AD6-4E77B9775635}"/>
              </a:ext>
            </a:extLst>
          </p:cNvPr>
          <p:cNvSpPr/>
          <p:nvPr/>
        </p:nvSpPr>
        <p:spPr>
          <a:xfrm>
            <a:off x="340311" y="382310"/>
            <a:ext cx="3574741" cy="4770537"/>
          </a:xfrm>
          <a:prstGeom prst="rect">
            <a:avLst/>
          </a:prstGeom>
        </p:spPr>
        <p:txBody>
          <a:bodyPr wrap="square">
            <a:spAutoFit/>
          </a:bodyPr>
          <a:lstStyle/>
          <a:p>
            <a:r>
              <a:rPr lang="en-US" sz="3600" u="sng" dirty="0">
                <a:solidFill>
                  <a:schemeClr val="bg1"/>
                </a:solidFill>
                <a:cs typeface="Arial" panose="020B0604020202020204" pitchFamily="34" charset="0"/>
              </a:rPr>
              <a:t>Hypothesis</a:t>
            </a:r>
            <a:r>
              <a:rPr lang="en-US" sz="3600" dirty="0">
                <a:solidFill>
                  <a:schemeClr val="bg1"/>
                </a:solidFill>
                <a:cs typeface="Arial" panose="020B0604020202020204" pitchFamily="34" charset="0"/>
              </a:rPr>
              <a:t>:</a:t>
            </a:r>
          </a:p>
          <a:p>
            <a:endParaRPr lang="en-US" sz="3600" dirty="0">
              <a:solidFill>
                <a:schemeClr val="bg1"/>
              </a:solidFill>
              <a:cs typeface="Arial" panose="020B0604020202020204" pitchFamily="34" charset="0"/>
            </a:endParaRPr>
          </a:p>
          <a:p>
            <a:r>
              <a:rPr lang="en-US" sz="2900" dirty="0">
                <a:solidFill>
                  <a:schemeClr val="bg1"/>
                </a:solidFill>
                <a:cs typeface="Arial" panose="020B0604020202020204" pitchFamily="34" charset="0"/>
              </a:rPr>
              <a:t>A pyroclastic flow encountered standing water and flash heated it to steam, that crystallized forming various shapes of cemented tuff </a:t>
            </a:r>
          </a:p>
        </p:txBody>
      </p:sp>
      <p:sp>
        <p:nvSpPr>
          <p:cNvPr id="7" name="TextBox 6">
            <a:extLst>
              <a:ext uri="{FF2B5EF4-FFF2-40B4-BE49-F238E27FC236}">
                <a16:creationId xmlns:a16="http://schemas.microsoft.com/office/drawing/2014/main" id="{F0C024F9-4A64-4713-827C-DF820A2C40AD}"/>
              </a:ext>
            </a:extLst>
          </p:cNvPr>
          <p:cNvSpPr txBox="1"/>
          <p:nvPr/>
        </p:nvSpPr>
        <p:spPr>
          <a:xfrm>
            <a:off x="4722566" y="382310"/>
            <a:ext cx="6797675" cy="646331"/>
          </a:xfrm>
          <a:prstGeom prst="rect">
            <a:avLst/>
          </a:prstGeom>
          <a:noFill/>
        </p:spPr>
        <p:txBody>
          <a:bodyPr wrap="square" rtlCol="0">
            <a:spAutoFit/>
          </a:bodyPr>
          <a:lstStyle/>
          <a:p>
            <a:r>
              <a:rPr lang="en-US" sz="3600" u="sng" dirty="0">
                <a:cs typeface="Arial" panose="020B0604020202020204" pitchFamily="34" charset="0"/>
              </a:rPr>
              <a:t>Questions that guided the project</a:t>
            </a:r>
            <a:r>
              <a:rPr lang="en-US" sz="3200" dirty="0">
                <a:cs typeface="Arial" panose="020B0604020202020204" pitchFamily="34" charset="0"/>
              </a:rPr>
              <a:t>:</a:t>
            </a:r>
          </a:p>
        </p:txBody>
      </p:sp>
    </p:spTree>
    <p:extLst>
      <p:ext uri="{BB962C8B-B14F-4D97-AF65-F5344CB8AC3E}">
        <p14:creationId xmlns:p14="http://schemas.microsoft.com/office/powerpoint/2010/main" val="2018287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77CDA-410B-4350-9908-C643209B17D9}"/>
              </a:ext>
            </a:extLst>
          </p:cNvPr>
          <p:cNvSpPr>
            <a:spLocks noGrp="1"/>
          </p:cNvSpPr>
          <p:nvPr>
            <p:ph type="title"/>
          </p:nvPr>
        </p:nvSpPr>
        <p:spPr>
          <a:xfrm>
            <a:off x="1097280" y="286603"/>
            <a:ext cx="10058400" cy="1450757"/>
          </a:xfrm>
        </p:spPr>
        <p:txBody>
          <a:bodyPr>
            <a:normAutofit/>
          </a:bodyPr>
          <a:lstStyle/>
          <a:p>
            <a:r>
              <a:rPr lang="en-US" dirty="0"/>
              <a:t>How does this project align with NASA research interests?  </a:t>
            </a:r>
          </a:p>
        </p:txBody>
      </p:sp>
      <p:cxnSp>
        <p:nvCxnSpPr>
          <p:cNvPr id="26" name="Straight Connector 25">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58BF642D-9EE6-4732-A010-C3E0F2B95112}"/>
              </a:ext>
            </a:extLst>
          </p:cNvPr>
          <p:cNvSpPr>
            <a:spLocks noGrp="1"/>
          </p:cNvSpPr>
          <p:nvPr>
            <p:ph idx="1"/>
          </p:nvPr>
        </p:nvSpPr>
        <p:spPr/>
        <p:txBody>
          <a:bodyPr>
            <a:normAutofit/>
          </a:bodyPr>
          <a:lstStyle/>
          <a:p>
            <a:pPr>
              <a:buFont typeface="Wingdings" panose="05000000000000000000" pitchFamily="2" charset="2"/>
              <a:buChar char="§"/>
            </a:pPr>
            <a:r>
              <a:rPr lang="en-US" sz="2400" dirty="0">
                <a:cs typeface="Arial" panose="020B0604020202020204" pitchFamily="34" charset="0"/>
              </a:rPr>
              <a:t>All the rocky planets have a volcanic past </a:t>
            </a:r>
          </a:p>
          <a:p>
            <a:pPr>
              <a:buFont typeface="Wingdings" panose="05000000000000000000" pitchFamily="2" charset="2"/>
              <a:buChar char="§"/>
            </a:pPr>
            <a:r>
              <a:rPr lang="en-US" sz="2400" dirty="0">
                <a:cs typeface="Arial" panose="020B0604020202020204" pitchFamily="34" charset="0"/>
              </a:rPr>
              <a:t>Life on earth evolved at volcanic hydrothermal vents </a:t>
            </a:r>
          </a:p>
          <a:p>
            <a:pPr>
              <a:buFont typeface="Wingdings" panose="05000000000000000000" pitchFamily="2" charset="2"/>
              <a:buChar char="§"/>
            </a:pPr>
            <a:r>
              <a:rPr lang="en-US" sz="2400" dirty="0">
                <a:cs typeface="Arial" panose="020B0604020202020204" pitchFamily="34" charset="0"/>
              </a:rPr>
              <a:t>The search for life on other planets relies on surface water present on other planets </a:t>
            </a:r>
          </a:p>
          <a:p>
            <a:pPr>
              <a:buFont typeface="Wingdings" panose="05000000000000000000" pitchFamily="2" charset="2"/>
              <a:buChar char="§"/>
            </a:pPr>
            <a:r>
              <a:rPr lang="en-US" sz="2400" dirty="0">
                <a:cs typeface="Arial" panose="020B0604020202020204" pitchFamily="34" charset="0"/>
              </a:rPr>
              <a:t>My field area could be a terrestrial analog for identifying ancient hydrothermal systems on other planets! </a:t>
            </a:r>
          </a:p>
          <a:p>
            <a:pPr>
              <a:buFont typeface="Wingdings" panose="05000000000000000000" pitchFamily="2" charset="2"/>
              <a:buChar char="§"/>
            </a:pPr>
            <a:r>
              <a:rPr lang="en-US" sz="2400" dirty="0">
                <a:cs typeface="Arial" panose="020B0604020202020204" pitchFamily="34" charset="0"/>
              </a:rPr>
              <a:t>Geologists identify terrestrial analog environments in order to inform NASA mission planning on where to send instrumentation and astronauts </a:t>
            </a:r>
          </a:p>
        </p:txBody>
      </p:sp>
    </p:spTree>
    <p:extLst>
      <p:ext uri="{BB962C8B-B14F-4D97-AF65-F5344CB8AC3E}">
        <p14:creationId xmlns:p14="http://schemas.microsoft.com/office/powerpoint/2010/main" val="3776300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2E940-24AA-4875-AB13-99207DC34E1F}"/>
              </a:ext>
            </a:extLst>
          </p:cNvPr>
          <p:cNvSpPr>
            <a:spLocks noGrp="1"/>
          </p:cNvSpPr>
          <p:nvPr>
            <p:ph type="title"/>
          </p:nvPr>
        </p:nvSpPr>
        <p:spPr>
          <a:xfrm>
            <a:off x="828135" y="-392154"/>
            <a:ext cx="10058400" cy="1450757"/>
          </a:xfrm>
        </p:spPr>
        <p:txBody>
          <a:bodyPr/>
          <a:lstStyle/>
          <a:p>
            <a:pPr algn="ctr"/>
            <a:r>
              <a:rPr lang="en-US" dirty="0">
                <a:solidFill>
                  <a:schemeClr val="tx1"/>
                </a:solidFill>
                <a:latin typeface="+mn-lt"/>
                <a:cs typeface="Arial" panose="020B0604020202020204" pitchFamily="34" charset="0"/>
              </a:rPr>
              <a:t>Methods</a:t>
            </a:r>
            <a:r>
              <a:rPr lang="en-US" dirty="0">
                <a:solidFill>
                  <a:schemeClr val="tx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p>
        </p:txBody>
      </p:sp>
      <p:cxnSp>
        <p:nvCxnSpPr>
          <p:cNvPr id="4" name="Straight Connector 3">
            <a:extLst>
              <a:ext uri="{FF2B5EF4-FFF2-40B4-BE49-F238E27FC236}">
                <a16:creationId xmlns:a16="http://schemas.microsoft.com/office/drawing/2014/main" id="{C2F8EBC8-84CA-40DA-8151-432D8F310360}"/>
              </a:ext>
            </a:extLst>
          </p:cNvPr>
          <p:cNvCxnSpPr/>
          <p:nvPr/>
        </p:nvCxnSpPr>
        <p:spPr>
          <a:xfrm>
            <a:off x="1728998" y="1058603"/>
            <a:ext cx="8566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Table 5">
            <a:extLst>
              <a:ext uri="{FF2B5EF4-FFF2-40B4-BE49-F238E27FC236}">
                <a16:creationId xmlns:a16="http://schemas.microsoft.com/office/drawing/2014/main" id="{C713BDF5-C843-4FEB-9484-38E61A55E6E1}"/>
              </a:ext>
            </a:extLst>
          </p:cNvPr>
          <p:cNvGraphicFramePr>
            <a:graphicFrameLocks noGrp="1"/>
          </p:cNvGraphicFramePr>
          <p:nvPr>
            <p:extLst>
              <p:ext uri="{D42A27DB-BD31-4B8C-83A1-F6EECF244321}">
                <p14:modId xmlns:p14="http://schemas.microsoft.com/office/powerpoint/2010/main" val="3176260545"/>
              </p:ext>
            </p:extLst>
          </p:nvPr>
        </p:nvGraphicFramePr>
        <p:xfrm>
          <a:off x="1156852" y="1401287"/>
          <a:ext cx="9878296" cy="5181030"/>
        </p:xfrm>
        <a:graphic>
          <a:graphicData uri="http://schemas.openxmlformats.org/drawingml/2006/table">
            <a:tbl>
              <a:tblPr firstRow="1" bandRow="1">
                <a:tableStyleId>{21E4AEA4-8DFA-4A89-87EB-49C32662AFE0}</a:tableStyleId>
              </a:tblPr>
              <a:tblGrid>
                <a:gridCol w="4939148">
                  <a:extLst>
                    <a:ext uri="{9D8B030D-6E8A-4147-A177-3AD203B41FA5}">
                      <a16:colId xmlns:a16="http://schemas.microsoft.com/office/drawing/2014/main" val="1889191021"/>
                    </a:ext>
                  </a:extLst>
                </a:gridCol>
                <a:gridCol w="4939148">
                  <a:extLst>
                    <a:ext uri="{9D8B030D-6E8A-4147-A177-3AD203B41FA5}">
                      <a16:colId xmlns:a16="http://schemas.microsoft.com/office/drawing/2014/main" val="4149392437"/>
                    </a:ext>
                  </a:extLst>
                </a:gridCol>
              </a:tblGrid>
              <a:tr h="782335">
                <a:tc>
                  <a:txBody>
                    <a:bodyPr/>
                    <a:lstStyle/>
                    <a:p>
                      <a:r>
                        <a:rPr lang="en-US" sz="2400" dirty="0">
                          <a:latin typeface="+mn-lt"/>
                        </a:rPr>
                        <a:t>The Data </a:t>
                      </a:r>
                    </a:p>
                  </a:txBody>
                  <a:tcPr/>
                </a:tc>
                <a:tc>
                  <a:txBody>
                    <a:bodyPr/>
                    <a:lstStyle/>
                    <a:p>
                      <a:r>
                        <a:rPr lang="en-US" sz="2400" dirty="0"/>
                        <a:t>How data is used </a:t>
                      </a:r>
                    </a:p>
                  </a:txBody>
                  <a:tcPr/>
                </a:tc>
                <a:extLst>
                  <a:ext uri="{0D108BD9-81ED-4DB2-BD59-A6C34878D82A}">
                    <a16:rowId xmlns:a16="http://schemas.microsoft.com/office/drawing/2014/main" val="2123817747"/>
                  </a:ext>
                </a:extLst>
              </a:tr>
              <a:tr h="782335">
                <a:tc>
                  <a:txBody>
                    <a:bodyPr/>
                    <a:lstStyle/>
                    <a:p>
                      <a:r>
                        <a:rPr lang="en-US" sz="2400" dirty="0">
                          <a:latin typeface="+mn-lt"/>
                        </a:rPr>
                        <a:t>Drone data </a:t>
                      </a:r>
                    </a:p>
                  </a:txBody>
                  <a:tcPr/>
                </a:tc>
                <a:tc>
                  <a:txBody>
                    <a:bodyPr/>
                    <a:lstStyle/>
                    <a:p>
                      <a:r>
                        <a:rPr lang="en-US" sz="2400" dirty="0"/>
                        <a:t>Capture high resolution imagery </a:t>
                      </a:r>
                    </a:p>
                  </a:txBody>
                  <a:tcPr/>
                </a:tc>
                <a:extLst>
                  <a:ext uri="{0D108BD9-81ED-4DB2-BD59-A6C34878D82A}">
                    <a16:rowId xmlns:a16="http://schemas.microsoft.com/office/drawing/2014/main" val="2962849156"/>
                  </a:ext>
                </a:extLst>
              </a:tr>
              <a:tr h="915694">
                <a:tc>
                  <a:txBody>
                    <a:bodyPr/>
                    <a:lstStyle/>
                    <a:p>
                      <a:r>
                        <a:rPr lang="en-US" sz="2400" dirty="0">
                          <a:latin typeface="+mn-lt"/>
                        </a:rPr>
                        <a:t>Digital elevation model (DEM) </a:t>
                      </a:r>
                    </a:p>
                  </a:txBody>
                  <a:tcPr/>
                </a:tc>
                <a:tc>
                  <a:txBody>
                    <a:bodyPr/>
                    <a:lstStyle/>
                    <a:p>
                      <a:r>
                        <a:rPr lang="en-US" sz="2400" dirty="0"/>
                        <a:t>Calculate the volumes of cemented forms </a:t>
                      </a:r>
                    </a:p>
                  </a:txBody>
                  <a:tcPr/>
                </a:tc>
                <a:extLst>
                  <a:ext uri="{0D108BD9-81ED-4DB2-BD59-A6C34878D82A}">
                    <a16:rowId xmlns:a16="http://schemas.microsoft.com/office/drawing/2014/main" val="1522319851"/>
                  </a:ext>
                </a:extLst>
              </a:tr>
              <a:tr h="1350333">
                <a:tc>
                  <a:txBody>
                    <a:bodyPr/>
                    <a:lstStyle/>
                    <a:p>
                      <a:r>
                        <a:rPr lang="en-US" sz="2400" dirty="0">
                          <a:latin typeface="+mn-lt"/>
                        </a:rPr>
                        <a:t>Stratigraphic sections </a:t>
                      </a:r>
                    </a:p>
                  </a:txBody>
                  <a:tcPr/>
                </a:tc>
                <a:tc>
                  <a:txBody>
                    <a:bodyPr/>
                    <a:lstStyle/>
                    <a:p>
                      <a:r>
                        <a:rPr lang="en-US" sz="2400" dirty="0"/>
                        <a:t>To interpret depositional environment before tuff was emplaced </a:t>
                      </a:r>
                    </a:p>
                  </a:txBody>
                  <a:tcPr/>
                </a:tc>
                <a:extLst>
                  <a:ext uri="{0D108BD9-81ED-4DB2-BD59-A6C34878D82A}">
                    <a16:rowId xmlns:a16="http://schemas.microsoft.com/office/drawing/2014/main" val="99882695"/>
                  </a:ext>
                </a:extLst>
              </a:tr>
              <a:tr h="1350333">
                <a:tc>
                  <a:txBody>
                    <a:bodyPr/>
                    <a:lstStyle/>
                    <a:p>
                      <a:r>
                        <a:rPr lang="en-US" sz="2400" dirty="0">
                          <a:latin typeface="+mn-lt"/>
                        </a:rPr>
                        <a:t>Thin sections </a:t>
                      </a:r>
                    </a:p>
                  </a:txBody>
                  <a:tcPr/>
                </a:tc>
                <a:tc>
                  <a:txBody>
                    <a:bodyPr/>
                    <a:lstStyle/>
                    <a:p>
                      <a:r>
                        <a:rPr lang="en-US" sz="2400" dirty="0"/>
                        <a:t>To understand chemical componentry of cemented forms </a:t>
                      </a:r>
                    </a:p>
                  </a:txBody>
                  <a:tcPr/>
                </a:tc>
                <a:extLst>
                  <a:ext uri="{0D108BD9-81ED-4DB2-BD59-A6C34878D82A}">
                    <a16:rowId xmlns:a16="http://schemas.microsoft.com/office/drawing/2014/main" val="3615922895"/>
                  </a:ext>
                </a:extLst>
              </a:tr>
            </a:tbl>
          </a:graphicData>
        </a:graphic>
      </p:graphicFrame>
    </p:spTree>
    <p:extLst>
      <p:ext uri="{BB962C8B-B14F-4D97-AF65-F5344CB8AC3E}">
        <p14:creationId xmlns:p14="http://schemas.microsoft.com/office/powerpoint/2010/main" val="1768596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B7C841-6715-40B2-8731-2B8153F4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67" y="779697"/>
            <a:ext cx="4374550" cy="5761794"/>
          </a:xfrm>
          <a:prstGeom prst="rect">
            <a:avLst/>
          </a:prstGeom>
        </p:spPr>
      </p:pic>
      <p:pic>
        <p:nvPicPr>
          <p:cNvPr id="7" name="Picture 6">
            <a:extLst>
              <a:ext uri="{FF2B5EF4-FFF2-40B4-BE49-F238E27FC236}">
                <a16:creationId xmlns:a16="http://schemas.microsoft.com/office/drawing/2014/main" id="{CEF2254A-62B9-416E-8AD4-0CE9E6165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6082274" y="1460358"/>
            <a:ext cx="5445284" cy="4083963"/>
          </a:xfrm>
          <a:prstGeom prst="rect">
            <a:avLst/>
          </a:prstGeom>
        </p:spPr>
      </p:pic>
      <p:sp>
        <p:nvSpPr>
          <p:cNvPr id="2" name="TextBox 1">
            <a:extLst>
              <a:ext uri="{FF2B5EF4-FFF2-40B4-BE49-F238E27FC236}">
                <a16:creationId xmlns:a16="http://schemas.microsoft.com/office/drawing/2014/main" id="{F32652E7-595C-4F34-8BC2-575AAF28B852}"/>
              </a:ext>
            </a:extLst>
          </p:cNvPr>
          <p:cNvSpPr txBox="1"/>
          <p:nvPr/>
        </p:nvSpPr>
        <p:spPr>
          <a:xfrm>
            <a:off x="1361797" y="159336"/>
            <a:ext cx="9248775" cy="523220"/>
          </a:xfrm>
          <a:prstGeom prst="rect">
            <a:avLst/>
          </a:prstGeom>
          <a:noFill/>
        </p:spPr>
        <p:txBody>
          <a:bodyPr wrap="square" rtlCol="0">
            <a:spAutoFit/>
          </a:bodyPr>
          <a:lstStyle/>
          <a:p>
            <a:r>
              <a:rPr lang="en-US" sz="2800" dirty="0"/>
              <a:t>Stratigraphic Sections: to describe rock unit and how it formed  </a:t>
            </a:r>
          </a:p>
        </p:txBody>
      </p:sp>
      <p:cxnSp>
        <p:nvCxnSpPr>
          <p:cNvPr id="6" name="Straight Connector 5">
            <a:extLst>
              <a:ext uri="{FF2B5EF4-FFF2-40B4-BE49-F238E27FC236}">
                <a16:creationId xmlns:a16="http://schemas.microsoft.com/office/drawing/2014/main" id="{74839D77-A949-4122-8EB5-1EC06519F514}"/>
              </a:ext>
            </a:extLst>
          </p:cNvPr>
          <p:cNvCxnSpPr>
            <a:cxnSpLocks/>
          </p:cNvCxnSpPr>
          <p:nvPr/>
        </p:nvCxnSpPr>
        <p:spPr>
          <a:xfrm flipV="1">
            <a:off x="3014707" y="1669002"/>
            <a:ext cx="7301145" cy="20418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630361D-53CA-462A-B72A-ACC60249A66C}"/>
              </a:ext>
            </a:extLst>
          </p:cNvPr>
          <p:cNvCxnSpPr>
            <a:cxnSpLocks/>
          </p:cNvCxnSpPr>
          <p:nvPr/>
        </p:nvCxnSpPr>
        <p:spPr>
          <a:xfrm flipV="1">
            <a:off x="2724150" y="2077375"/>
            <a:ext cx="7440782" cy="511747"/>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95FA03B-1BB9-4F84-9EC7-CC3D140813A2}"/>
              </a:ext>
            </a:extLst>
          </p:cNvPr>
          <p:cNvCxnSpPr>
            <a:cxnSpLocks/>
          </p:cNvCxnSpPr>
          <p:nvPr/>
        </p:nvCxnSpPr>
        <p:spPr>
          <a:xfrm flipV="1">
            <a:off x="2400300" y="2859634"/>
            <a:ext cx="7419975" cy="921578"/>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F3CC167C-37E5-4362-A471-8B8478780ED3}"/>
              </a:ext>
            </a:extLst>
          </p:cNvPr>
          <p:cNvSpPr txBox="1"/>
          <p:nvPr/>
        </p:nvSpPr>
        <p:spPr>
          <a:xfrm>
            <a:off x="6762934" y="6224982"/>
            <a:ext cx="4083964" cy="369332"/>
          </a:xfrm>
          <a:prstGeom prst="rect">
            <a:avLst/>
          </a:prstGeom>
          <a:noFill/>
        </p:spPr>
        <p:txBody>
          <a:bodyPr wrap="square" rtlCol="0">
            <a:spAutoFit/>
          </a:bodyPr>
          <a:lstStyle/>
          <a:p>
            <a:r>
              <a:rPr lang="en-US" dirty="0"/>
              <a:t>Sedimentary rock unit </a:t>
            </a:r>
          </a:p>
        </p:txBody>
      </p:sp>
      <p:cxnSp>
        <p:nvCxnSpPr>
          <p:cNvPr id="9" name="Straight Connector 8">
            <a:extLst>
              <a:ext uri="{FF2B5EF4-FFF2-40B4-BE49-F238E27FC236}">
                <a16:creationId xmlns:a16="http://schemas.microsoft.com/office/drawing/2014/main" id="{9461C702-7E24-4597-BE97-32BB2F3CB6EB}"/>
              </a:ext>
            </a:extLst>
          </p:cNvPr>
          <p:cNvCxnSpPr/>
          <p:nvPr/>
        </p:nvCxnSpPr>
        <p:spPr>
          <a:xfrm>
            <a:off x="1361797" y="612058"/>
            <a:ext cx="919067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58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0" name="Straight Connector 3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42" name="Rectangle 41">
            <a:extLst>
              <a:ext uri="{FF2B5EF4-FFF2-40B4-BE49-F238E27FC236}">
                <a16:creationId xmlns:a16="http://schemas.microsoft.com/office/drawing/2014/main" id="{44A37DD3-1B84-4776-94E1-C0AAA5C0F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piece, food, hand, holding&#10;&#10;Description automatically generated">
            <a:extLst>
              <a:ext uri="{FF2B5EF4-FFF2-40B4-BE49-F238E27FC236}">
                <a16:creationId xmlns:a16="http://schemas.microsoft.com/office/drawing/2014/main" id="{A6D19AF5-F29B-488E-B036-B5649CFF24D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5031" r="1" b="3878"/>
          <a:stretch/>
        </p:blipFill>
        <p:spPr>
          <a:xfrm>
            <a:off x="-32" y="10"/>
            <a:ext cx="7705757" cy="4915066"/>
          </a:xfrm>
          <a:prstGeom prst="rect">
            <a:avLst/>
          </a:prstGeom>
        </p:spPr>
      </p:pic>
      <p:sp>
        <p:nvSpPr>
          <p:cNvPr id="44" name="Rectangle 43">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a:extLst>
              <a:ext uri="{FF2B5EF4-FFF2-40B4-BE49-F238E27FC236}">
                <a16:creationId xmlns:a16="http://schemas.microsoft.com/office/drawing/2014/main" id="{877DC3E6-13C6-4A5F-8B72-BA8D29D398D4}"/>
              </a:ext>
            </a:extLst>
          </p:cNvPr>
          <p:cNvSpPr txBox="1"/>
          <p:nvPr/>
        </p:nvSpPr>
        <p:spPr>
          <a:xfrm>
            <a:off x="828675" y="5120639"/>
            <a:ext cx="7137263" cy="1280161"/>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100" u="sng" spc="-50" dirty="0">
                <a:solidFill>
                  <a:srgbClr val="FFFFFF"/>
                </a:solidFill>
                <a:latin typeface="+mj-lt"/>
                <a:ea typeface="+mj-ea"/>
                <a:cs typeface="+mj-cs"/>
              </a:rPr>
              <a:t>Thin sections of cemented forms </a:t>
            </a:r>
          </a:p>
        </p:txBody>
      </p:sp>
      <p:pic>
        <p:nvPicPr>
          <p:cNvPr id="8" name="Picture 7">
            <a:extLst>
              <a:ext uri="{FF2B5EF4-FFF2-40B4-BE49-F238E27FC236}">
                <a16:creationId xmlns:a16="http://schemas.microsoft.com/office/drawing/2014/main" id="{811B3824-ABF6-448A-80BA-71B711253F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8567"/>
          <a:stretch/>
        </p:blipFill>
        <p:spPr>
          <a:xfrm rot="5400000">
            <a:off x="7621431" y="344507"/>
            <a:ext cx="4915076" cy="4226062"/>
          </a:xfrm>
          <a:prstGeom prst="rect">
            <a:avLst/>
          </a:prstGeom>
        </p:spPr>
      </p:pic>
      <p:cxnSp>
        <p:nvCxnSpPr>
          <p:cNvPr id="46" name="Straight Connector 45">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147D221-BF3D-42E7-A833-EA39584DA1F3}"/>
              </a:ext>
            </a:extLst>
          </p:cNvPr>
          <p:cNvSpPr txBox="1"/>
          <p:nvPr/>
        </p:nvSpPr>
        <p:spPr>
          <a:xfrm>
            <a:off x="7965938" y="-45720"/>
            <a:ext cx="3427390" cy="646331"/>
          </a:xfrm>
          <a:prstGeom prst="rect">
            <a:avLst/>
          </a:prstGeom>
          <a:noFill/>
        </p:spPr>
        <p:txBody>
          <a:bodyPr wrap="square" rtlCol="0">
            <a:spAutoFit/>
          </a:bodyPr>
          <a:lstStyle/>
          <a:p>
            <a:r>
              <a:rPr lang="en-US" dirty="0"/>
              <a:t>Thin section under cross polarized light </a:t>
            </a:r>
          </a:p>
        </p:txBody>
      </p:sp>
    </p:spTree>
    <p:extLst>
      <p:ext uri="{BB962C8B-B14F-4D97-AF65-F5344CB8AC3E}">
        <p14:creationId xmlns:p14="http://schemas.microsoft.com/office/powerpoint/2010/main" val="269549970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1CB6-04CB-45AA-87C3-6DBDFBA1A298}"/>
              </a:ext>
            </a:extLst>
          </p:cNvPr>
          <p:cNvSpPr>
            <a:spLocks noGrp="1"/>
          </p:cNvSpPr>
          <p:nvPr>
            <p:ph type="title"/>
          </p:nvPr>
        </p:nvSpPr>
        <p:spPr>
          <a:xfrm>
            <a:off x="1006549" y="162145"/>
            <a:ext cx="10058400" cy="991952"/>
          </a:xfrm>
        </p:spPr>
        <p:txBody>
          <a:bodyPr/>
          <a:lstStyle/>
          <a:p>
            <a:r>
              <a:rPr lang="en-US" dirty="0">
                <a:latin typeface="+mn-lt"/>
                <a:cs typeface="Arial" panose="020B0604020202020204" pitchFamily="34" charset="0"/>
              </a:rPr>
              <a:t>Drone Methodology </a:t>
            </a:r>
          </a:p>
        </p:txBody>
      </p:sp>
      <p:sp>
        <p:nvSpPr>
          <p:cNvPr id="5" name="TextBox 4">
            <a:extLst>
              <a:ext uri="{FF2B5EF4-FFF2-40B4-BE49-F238E27FC236}">
                <a16:creationId xmlns:a16="http://schemas.microsoft.com/office/drawing/2014/main" id="{B9D5FFDA-2A03-4057-9D01-AAAB8AA9D3DE}"/>
              </a:ext>
            </a:extLst>
          </p:cNvPr>
          <p:cNvSpPr txBox="1"/>
          <p:nvPr/>
        </p:nvSpPr>
        <p:spPr>
          <a:xfrm>
            <a:off x="974411" y="1343625"/>
            <a:ext cx="6225379" cy="1200329"/>
          </a:xfrm>
          <a:prstGeom prst="rect">
            <a:avLst/>
          </a:prstGeom>
          <a:noFill/>
        </p:spPr>
        <p:txBody>
          <a:bodyPr wrap="square" rtlCol="0">
            <a:spAutoFit/>
          </a:bodyPr>
          <a:lstStyle/>
          <a:p>
            <a:r>
              <a:rPr lang="en-US" sz="2400" u="sng" dirty="0">
                <a:cs typeface="Arial" panose="020B0604020202020204" pitchFamily="34" charset="0"/>
              </a:rPr>
              <a:t>Goal </a:t>
            </a:r>
          </a:p>
          <a:p>
            <a:pPr>
              <a:buClr>
                <a:schemeClr val="accent1"/>
              </a:buClr>
            </a:pPr>
            <a:r>
              <a:rPr lang="en-US" sz="2400" dirty="0">
                <a:cs typeface="Arial" panose="020B0604020202020204" pitchFamily="34" charset="0"/>
              </a:rPr>
              <a:t>Capture high resolution imagery to build a DEM and extract volume of cemented forms </a:t>
            </a:r>
          </a:p>
        </p:txBody>
      </p:sp>
      <p:pic>
        <p:nvPicPr>
          <p:cNvPr id="6" name="Picture 5">
            <a:extLst>
              <a:ext uri="{FF2B5EF4-FFF2-40B4-BE49-F238E27FC236}">
                <a16:creationId xmlns:a16="http://schemas.microsoft.com/office/drawing/2014/main" id="{78AD794F-D12E-4D33-B454-AFBCF493A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783" y="-12005"/>
            <a:ext cx="3290142" cy="2467606"/>
          </a:xfrm>
          <a:prstGeom prst="rect">
            <a:avLst/>
          </a:prstGeom>
        </p:spPr>
      </p:pic>
      <p:cxnSp>
        <p:nvCxnSpPr>
          <p:cNvPr id="7" name="Straight Connector 6">
            <a:extLst>
              <a:ext uri="{FF2B5EF4-FFF2-40B4-BE49-F238E27FC236}">
                <a16:creationId xmlns:a16="http://schemas.microsoft.com/office/drawing/2014/main" id="{3A636B13-35E2-4D65-9230-EB4FC9D95278}"/>
              </a:ext>
            </a:extLst>
          </p:cNvPr>
          <p:cNvCxnSpPr>
            <a:cxnSpLocks/>
          </p:cNvCxnSpPr>
          <p:nvPr/>
        </p:nvCxnSpPr>
        <p:spPr>
          <a:xfrm>
            <a:off x="802257" y="1186944"/>
            <a:ext cx="57861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8A08679-76B5-4AF5-8A9B-B34EDB9460A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6548" y="2568934"/>
            <a:ext cx="5549953" cy="4162464"/>
          </a:xfrm>
          <a:prstGeom prst="rect">
            <a:avLst/>
          </a:prstGeom>
        </p:spPr>
      </p:pic>
      <p:pic>
        <p:nvPicPr>
          <p:cNvPr id="9" name="IMG_1057">
            <a:hlinkClick r:id="" action="ppaction://media"/>
            <a:extLst>
              <a:ext uri="{FF2B5EF4-FFF2-40B4-BE49-F238E27FC236}">
                <a16:creationId xmlns:a16="http://schemas.microsoft.com/office/drawing/2014/main" id="{722C201A-16B9-4F18-8449-BC4F061F94D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58760" y="2568934"/>
            <a:ext cx="3306189" cy="4208956"/>
          </a:xfrm>
          <a:prstGeom prst="rect">
            <a:avLst/>
          </a:prstGeom>
        </p:spPr>
      </p:pic>
      <p:sp>
        <p:nvSpPr>
          <p:cNvPr id="3" name="TextBox 2">
            <a:extLst>
              <a:ext uri="{FF2B5EF4-FFF2-40B4-BE49-F238E27FC236}">
                <a16:creationId xmlns:a16="http://schemas.microsoft.com/office/drawing/2014/main" id="{99B99519-6A29-4C92-AB42-DBFB3979D90A}"/>
              </a:ext>
            </a:extLst>
          </p:cNvPr>
          <p:cNvSpPr txBox="1"/>
          <p:nvPr/>
        </p:nvSpPr>
        <p:spPr>
          <a:xfrm>
            <a:off x="5213555" y="6408558"/>
            <a:ext cx="1474839" cy="369332"/>
          </a:xfrm>
          <a:prstGeom prst="rect">
            <a:avLst/>
          </a:prstGeom>
          <a:noFill/>
        </p:spPr>
        <p:txBody>
          <a:bodyPr wrap="square" rtlCol="0">
            <a:spAutoFit/>
          </a:bodyPr>
          <a:lstStyle/>
          <a:p>
            <a:r>
              <a:rPr lang="en-US" dirty="0"/>
              <a:t>Drone image</a:t>
            </a:r>
          </a:p>
        </p:txBody>
      </p:sp>
      <p:sp>
        <p:nvSpPr>
          <p:cNvPr id="4" name="TextBox 3">
            <a:extLst>
              <a:ext uri="{FF2B5EF4-FFF2-40B4-BE49-F238E27FC236}">
                <a16:creationId xmlns:a16="http://schemas.microsoft.com/office/drawing/2014/main" id="{CAC29C51-2EDB-4B31-AD8D-50028F2E9BD2}"/>
              </a:ext>
            </a:extLst>
          </p:cNvPr>
          <p:cNvSpPr txBox="1"/>
          <p:nvPr/>
        </p:nvSpPr>
        <p:spPr>
          <a:xfrm>
            <a:off x="7766783" y="1"/>
            <a:ext cx="2380107" cy="646331"/>
          </a:xfrm>
          <a:prstGeom prst="rect">
            <a:avLst/>
          </a:prstGeom>
          <a:noFill/>
        </p:spPr>
        <p:txBody>
          <a:bodyPr wrap="square" rtlCol="0">
            <a:spAutoFit/>
          </a:bodyPr>
          <a:lstStyle/>
          <a:p>
            <a:r>
              <a:rPr lang="en-US" dirty="0"/>
              <a:t>Mr. </a:t>
            </a:r>
            <a:r>
              <a:rPr lang="en-US" dirty="0" err="1"/>
              <a:t>Droney</a:t>
            </a:r>
            <a:r>
              <a:rPr lang="en-US" dirty="0"/>
              <a:t> </a:t>
            </a:r>
            <a:r>
              <a:rPr lang="en-US" dirty="0" err="1"/>
              <a:t>McDroneface</a:t>
            </a:r>
            <a:r>
              <a:rPr lang="en-US" dirty="0"/>
              <a:t> </a:t>
            </a:r>
          </a:p>
        </p:txBody>
      </p:sp>
    </p:spTree>
    <p:extLst>
      <p:ext uri="{BB962C8B-B14F-4D97-AF65-F5344CB8AC3E}">
        <p14:creationId xmlns:p14="http://schemas.microsoft.com/office/powerpoint/2010/main" val="144242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theme/theme1.xml><?xml version="1.0" encoding="utf-8"?>
<a:theme xmlns:a="http://schemas.openxmlformats.org/drawingml/2006/main" name="RetrospectVTI">
  <a:themeElements>
    <a:clrScheme name="AnalogousFromDarkSeedLeftStep">
      <a:dk1>
        <a:srgbClr val="000000"/>
      </a:dk1>
      <a:lt1>
        <a:srgbClr val="FFFFFF"/>
      </a:lt1>
      <a:dk2>
        <a:srgbClr val="412A24"/>
      </a:dk2>
      <a:lt2>
        <a:srgbClr val="E2E3E8"/>
      </a:lt2>
      <a:accent1>
        <a:srgbClr val="B79F20"/>
      </a:accent1>
      <a:accent2>
        <a:srgbClr val="D56817"/>
      </a:accent2>
      <a:accent3>
        <a:srgbClr val="E72B29"/>
      </a:accent3>
      <a:accent4>
        <a:srgbClr val="D51764"/>
      </a:accent4>
      <a:accent5>
        <a:srgbClr val="E729C5"/>
      </a:accent5>
      <a:accent6>
        <a:srgbClr val="A817D5"/>
      </a:accent6>
      <a:hlink>
        <a:srgbClr val="C34C9A"/>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458</Words>
  <Application>Microsoft Office PowerPoint</Application>
  <PresentationFormat>Widescreen</PresentationFormat>
  <Paragraphs>59</Paragraphs>
  <Slides>12</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Wingdings</vt:lpstr>
      <vt:lpstr>RetrospectVTI</vt:lpstr>
      <vt:lpstr>PowerPoint Presentation</vt:lpstr>
      <vt:lpstr>PowerPoint Presentation</vt:lpstr>
      <vt:lpstr>What is a pyroclastic flow? </vt:lpstr>
      <vt:lpstr>     </vt:lpstr>
      <vt:lpstr>How does this project align with NASA research interests?  </vt:lpstr>
      <vt:lpstr>Methods  </vt:lpstr>
      <vt:lpstr>PowerPoint Presentation</vt:lpstr>
      <vt:lpstr>PowerPoint Presentation</vt:lpstr>
      <vt:lpstr>Drone Methodology </vt:lpstr>
      <vt:lpstr>What’s Next?  </vt:lpstr>
      <vt:lpstr>Acknowledgements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Rose Kunkle</dc:creator>
  <cp:lastModifiedBy>Emily Rose Kunkle</cp:lastModifiedBy>
  <cp:revision>11</cp:revision>
  <dcterms:created xsi:type="dcterms:W3CDTF">2020-03-04T23:25:37Z</dcterms:created>
  <dcterms:modified xsi:type="dcterms:W3CDTF">2020-03-07T01:24:37Z</dcterms:modified>
</cp:coreProperties>
</file>